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8"/>
  </p:notesMasterIdLst>
  <p:sldIdLst>
    <p:sldId id="280" r:id="rId7"/>
    <p:sldId id="2443" r:id="rId8"/>
    <p:sldId id="2464" r:id="rId9"/>
    <p:sldId id="2320" r:id="rId10"/>
    <p:sldId id="2456" r:id="rId11"/>
    <p:sldId id="2478" r:id="rId12"/>
    <p:sldId id="2459" r:id="rId13"/>
    <p:sldId id="2479" r:id="rId14"/>
    <p:sldId id="2484" r:id="rId15"/>
    <p:sldId id="2483" r:id="rId16"/>
    <p:sldId id="2390" r:id="rId17"/>
    <p:sldId id="2394" r:id="rId18"/>
    <p:sldId id="2391" r:id="rId19"/>
    <p:sldId id="2393" r:id="rId20"/>
    <p:sldId id="2482" r:id="rId21"/>
    <p:sldId id="2396" r:id="rId22"/>
    <p:sldId id="2468" r:id="rId23"/>
    <p:sldId id="2469" r:id="rId24"/>
    <p:sldId id="2395" r:id="rId25"/>
    <p:sldId id="2398" r:id="rId26"/>
    <p:sldId id="2402" r:id="rId27"/>
    <p:sldId id="2405" r:id="rId28"/>
    <p:sldId id="2403" r:id="rId29"/>
    <p:sldId id="2407" r:id="rId30"/>
    <p:sldId id="2404" r:id="rId31"/>
    <p:sldId id="2408" r:id="rId32"/>
    <p:sldId id="2409" r:id="rId33"/>
    <p:sldId id="2480" r:id="rId34"/>
    <p:sldId id="1896" r:id="rId35"/>
    <p:sldId id="1910" r:id="rId36"/>
    <p:sldId id="1903" r:id="rId37"/>
    <p:sldId id="2481" r:id="rId38"/>
    <p:sldId id="2415" r:id="rId39"/>
    <p:sldId id="2418" r:id="rId40"/>
    <p:sldId id="342" r:id="rId41"/>
    <p:sldId id="292" r:id="rId42"/>
    <p:sldId id="2424" r:id="rId43"/>
    <p:sldId id="2425" r:id="rId44"/>
    <p:sldId id="2426" r:id="rId45"/>
    <p:sldId id="2338" r:id="rId46"/>
    <p:sldId id="260"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43"/>
          </p14:sldIdLst>
        </p14:section>
        <p14:section name="Basics" id="{8DB42966-6F25-4394-9356-F99F480DCB83}">
          <p14:sldIdLst>
            <p14:sldId id="2464"/>
            <p14:sldId id="2320"/>
            <p14:sldId id="2456"/>
            <p14:sldId id="2478"/>
            <p14:sldId id="2459"/>
            <p14:sldId id="2479"/>
            <p14:sldId id="2484"/>
            <p14:sldId id="2483"/>
            <p14:sldId id="2390"/>
            <p14:sldId id="2394"/>
            <p14:sldId id="2391"/>
            <p14:sldId id="2393"/>
            <p14:sldId id="2482"/>
            <p14:sldId id="2396"/>
            <p14:sldId id="2468"/>
            <p14:sldId id="2469"/>
            <p14:sldId id="2395"/>
            <p14:sldId id="2398"/>
            <p14:sldId id="2402"/>
            <p14:sldId id="2405"/>
            <p14:sldId id="2403"/>
            <p14:sldId id="2407"/>
            <p14:sldId id="2404"/>
            <p14:sldId id="2408"/>
            <p14:sldId id="2409"/>
            <p14:sldId id="2480"/>
            <p14:sldId id="1896"/>
            <p14:sldId id="1910"/>
            <p14:sldId id="1903"/>
            <p14:sldId id="2481"/>
          </p14:sldIdLst>
        </p14:section>
        <p14:section name="APIM Policies" id="{7B9E3C2E-F411-9746-A657-9DD2D50C80C9}">
          <p14:sldIdLst>
            <p14:sldId id="2415"/>
            <p14:sldId id="2418"/>
            <p14:sldId id="342"/>
            <p14:sldId id="292"/>
            <p14:sldId id="2424"/>
            <p14:sldId id="2425"/>
            <p14:sldId id="2426"/>
          </p14:sldIdLst>
        </p14:section>
        <p14:section name="Closing" id="{52B3ECFD-EB33-4DB1-812C-5C8EF1229B14}">
          <p14:sldIdLst>
            <p14:sldId id="233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48367E"/>
    <a:srgbClr val="B1B1B1"/>
    <a:srgbClr val="FFFFFF"/>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7"/>
    <p:restoredTop sz="77726"/>
  </p:normalViewPr>
  <p:slideViewPr>
    <p:cSldViewPr snapToGrid="0" snapToObjects="1">
      <p:cViewPr varScale="1">
        <p:scale>
          <a:sx n="98" d="100"/>
          <a:sy n="98" d="100"/>
        </p:scale>
        <p:origin x="200" y="584"/>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15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60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73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15</a:t>
            </a:fld>
            <a:endParaRPr lang="en-US"/>
          </a:p>
        </p:txBody>
      </p:sp>
    </p:spTree>
    <p:extLst>
      <p:ext uri="{BB962C8B-B14F-4D97-AF65-F5344CB8AC3E}">
        <p14:creationId xmlns:p14="http://schemas.microsoft.com/office/powerpoint/2010/main" val="427372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394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4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24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0" i="0" u="none" strike="noStrike" kern="1200">
                <a:solidFill>
                  <a:schemeClr val="tx1"/>
                </a:solidFill>
                <a:effectLst/>
                <a:latin typeface="Segoe UI Light" pitchFamily="34" charset="0"/>
                <a:cs typeface="Segoe UI Light"/>
              </a:rPr>
              <a:t>Developers are not familiar with ARM schema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20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 </a:t>
            </a:r>
            <a:r>
              <a:rPr lang="en-US" sz="1200" kern="1200" dirty="0" err="1">
                <a:solidFill>
                  <a:schemeClr val="tx1"/>
                </a:solidFill>
                <a:effectLst/>
                <a:latin typeface="+mn-lt"/>
                <a:ea typeface="+mn-ea"/>
                <a:cs typeface="+mn-cs"/>
              </a:rPr>
              <a:t>apim</a:t>
            </a:r>
            <a:r>
              <a:rPr lang="en-US" sz="1200" kern="1200" dirty="0">
                <a:solidFill>
                  <a:schemeClr val="tx1"/>
                </a:solidFill>
                <a:effectLst/>
                <a:latin typeface="+mn-lt"/>
                <a:ea typeface="+mn-ea"/>
                <a:cs typeface="+mn-cs"/>
              </a:rPr>
              <a:t> @Vipps</a:t>
            </a:r>
          </a:p>
        </p:txBody>
      </p:sp>
      <p:sp>
        <p:nvSpPr>
          <p:cNvPr id="4" name="Slide Number Placeholder 3"/>
          <p:cNvSpPr>
            <a:spLocks noGrp="1"/>
          </p:cNvSpPr>
          <p:nvPr>
            <p:ph type="sldNum" sz="quarter" idx="5"/>
          </p:nvPr>
        </p:nvSpPr>
        <p:spPr/>
        <p:txBody>
          <a:bodyPr/>
          <a:lstStyle/>
          <a:p>
            <a:fld id="{8994CBEA-80B1-4F55-BCB5-4973CB1304C6}" type="slidenum">
              <a:rPr lang="en-US" smtClean="0"/>
              <a:t>2</a:t>
            </a:fld>
            <a:endParaRPr lang="en-US"/>
          </a:p>
        </p:txBody>
      </p:sp>
    </p:spTree>
    <p:extLst>
      <p:ext uri="{BB962C8B-B14F-4D97-AF65-F5344CB8AC3E}">
        <p14:creationId xmlns:p14="http://schemas.microsoft.com/office/powerpoint/2010/main" val="2658906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15605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045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b="0" i="0" u="none" strike="noStrike" kern="1200" dirty="0">
                <a:solidFill>
                  <a:schemeClr val="tx1"/>
                </a:solidFill>
                <a:effectLst/>
                <a:latin typeface="Segoe UI Light" pitchFamily="34" charset="0"/>
                <a:ea typeface="+mn-ea"/>
                <a:cs typeface="+mn-cs"/>
              </a:rPr>
              <a:t>i.e. provisioning </a:t>
            </a:r>
            <a:r>
              <a:rPr lang="en-US" sz="882" b="0" i="0" u="none" strike="noStrike" kern="1200" dirty="0" err="1">
                <a:solidFill>
                  <a:schemeClr val="tx1"/>
                </a:solidFill>
                <a:effectLst/>
                <a:latin typeface="Segoe UI Light" pitchFamily="34" charset="0"/>
                <a:ea typeface="+mn-ea"/>
                <a:cs typeface="+mn-cs"/>
              </a:rPr>
              <a:t>envs</a:t>
            </a:r>
            <a:r>
              <a:rPr lang="en-US" sz="882" b="0" i="0" u="none" strike="noStrike" kern="1200" dirty="0">
                <a:solidFill>
                  <a:schemeClr val="tx1"/>
                </a:solidFill>
                <a:effectLst/>
                <a:latin typeface="Segoe UI Light" pitchFamily="34" charset="0"/>
                <a:ea typeface="+mn-ea"/>
                <a:cs typeface="+mn-cs"/>
              </a:rPr>
              <a:t> for teams</a:t>
            </a:r>
          </a:p>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793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591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Showing policy templating</a:t>
            </a:r>
          </a:p>
        </p:txBody>
      </p:sp>
      <p:sp>
        <p:nvSpPr>
          <p:cNvPr id="4" name="Slide Number Placeholder 3"/>
          <p:cNvSpPr>
            <a:spLocks noGrp="1"/>
          </p:cNvSpPr>
          <p:nvPr>
            <p:ph type="sldNum" sz="quarter" idx="5"/>
          </p:nvPr>
        </p:nvSpPr>
        <p:spPr/>
        <p:txBody>
          <a:bodyPr/>
          <a:lstStyle/>
          <a:p>
            <a:fld id="{8994CBEA-80B1-4F55-BCB5-4973CB1304C6}" type="slidenum">
              <a:rPr lang="en-US" smtClean="0"/>
              <a:t>34</a:t>
            </a:fld>
            <a:endParaRPr lang="en-US"/>
          </a:p>
        </p:txBody>
      </p:sp>
    </p:spTree>
    <p:extLst>
      <p:ext uri="{BB962C8B-B14F-4D97-AF65-F5344CB8AC3E}">
        <p14:creationId xmlns:p14="http://schemas.microsoft.com/office/powerpoint/2010/main" val="2125964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35</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a:p>
        </p:txBody>
      </p:sp>
      <p:sp>
        <p:nvSpPr>
          <p:cNvPr id="10" name="Date Placeholder 9"/>
          <p:cNvSpPr>
            <a:spLocks noGrp="1"/>
          </p:cNvSpPr>
          <p:nvPr>
            <p:ph type="dt" idx="13"/>
          </p:nvPr>
        </p:nvSpPr>
        <p:spPr/>
        <p:txBody>
          <a:bodyPr/>
          <a:lstStyle/>
          <a:p>
            <a:fld id="{D44C3489-8257-4E60-994D-6A5CEE67ED71}" type="datetime8">
              <a:rPr lang="en-US" smtClean="0"/>
              <a:t>12/28/19 9:19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144099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14042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12/28/19 9:19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12/28/19 9:19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10</a:t>
            </a:fld>
            <a:endParaRPr lang="en-US"/>
          </a:p>
        </p:txBody>
      </p:sp>
    </p:spTree>
    <p:extLst>
      <p:ext uri="{BB962C8B-B14F-4D97-AF65-F5344CB8AC3E}">
        <p14:creationId xmlns:p14="http://schemas.microsoft.com/office/powerpoint/2010/main" val="2093123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12/28/19</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12/28/19</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8.xml"/><Relationship Id="rId1" Type="http://schemas.openxmlformats.org/officeDocument/2006/relationships/slideLayout" Target="../slideLayouts/slideLayout6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2.xml"/><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4.xml"/><Relationship Id="rId5" Type="http://schemas.openxmlformats.org/officeDocument/2006/relationships/image" Target="../media/image22.png"/><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api-management-policie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gi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aka.ms/apimdoc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aka.ms/apimdevops" TargetMode="External"/><Relationship Id="rId5" Type="http://schemas.openxmlformats.org/officeDocument/2006/relationships/hyperlink" Target="http://aka.ms/apimpolicyexamples" TargetMode="External"/><Relationship Id="rId4" Type="http://schemas.openxmlformats.org/officeDocument/2006/relationships/hyperlink" Target="http://aka.ms/apims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CD/CD</a:t>
            </a:r>
            <a:endParaRPr lang="en-US" dirty="0"/>
          </a:p>
        </p:txBody>
      </p:sp>
    </p:spTree>
    <p:extLst>
      <p:ext uri="{BB962C8B-B14F-4D97-AF65-F5344CB8AC3E}">
        <p14:creationId xmlns:p14="http://schemas.microsoft.com/office/powerpoint/2010/main" val="33750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F84696-0891-4657-8F3A-C0277BE305E7}"/>
              </a:ext>
            </a:extLst>
          </p:cNvPr>
          <p:cNvSpPr/>
          <p:nvPr/>
        </p:nvSpPr>
        <p:spPr bwMode="auto">
          <a:xfrm>
            <a:off x="5351051" y="2325598"/>
            <a:ext cx="1671070" cy="3564180"/>
          </a:xfrm>
          <a:prstGeom prst="rect">
            <a:avLst/>
          </a:prstGeom>
          <a:solidFill>
            <a:schemeClr val="bg1">
              <a:lumMod val="65000"/>
            </a:schemeClr>
          </a:solidFill>
          <a:ln>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3F587D16-B568-4017-B23B-1A0BA039B403}"/>
              </a:ext>
            </a:extLst>
          </p:cNvPr>
          <p:cNvGrpSpPr/>
          <p:nvPr/>
        </p:nvGrpSpPr>
        <p:grpSpPr>
          <a:xfrm>
            <a:off x="9197545" y="1290189"/>
            <a:ext cx="2175651" cy="4968257"/>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4" name="Rectangle 3">
            <a:extLst>
              <a:ext uri="{FF2B5EF4-FFF2-40B4-BE49-F238E27FC236}">
                <a16:creationId xmlns:a16="http://schemas.microsoft.com/office/drawing/2014/main" id="{AA3FC834-AA7C-4EBC-9891-47FA52F92BC1}"/>
              </a:ext>
            </a:extLst>
          </p:cNvPr>
          <p:cNvSpPr/>
          <p:nvPr/>
        </p:nvSpPr>
        <p:spPr bwMode="auto">
          <a:xfrm>
            <a:off x="9458501" y="241591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9458500" y="330656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9458499" y="4197212"/>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9458499" y="5087861"/>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5480647" y="2470345"/>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5480646" y="3360993"/>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CC2BBB66-E59B-4604-AFEF-025B3CF076A2}"/>
              </a:ext>
            </a:extLst>
          </p:cNvPr>
          <p:cNvSpPr/>
          <p:nvPr/>
        </p:nvSpPr>
        <p:spPr bwMode="auto">
          <a:xfrm>
            <a:off x="5480645" y="4251641"/>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79D01CD6-6B8A-4F47-817B-2686C490F89B}"/>
              </a:ext>
            </a:extLst>
          </p:cNvPr>
          <p:cNvSpPr/>
          <p:nvPr/>
        </p:nvSpPr>
        <p:spPr bwMode="auto">
          <a:xfrm>
            <a:off x="5480645" y="514229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Text Placeholder 5">
            <a:extLst>
              <a:ext uri="{FF2B5EF4-FFF2-40B4-BE49-F238E27FC236}">
                <a16:creationId xmlns:a16="http://schemas.microsoft.com/office/drawing/2014/main" id="{BCFCA73F-F93A-41AE-AA36-801F0F5AC9D7}"/>
              </a:ext>
            </a:extLst>
          </p:cNvPr>
          <p:cNvSpPr txBox="1">
            <a:spLocks/>
          </p:cNvSpPr>
          <p:nvPr/>
        </p:nvSpPr>
        <p:spPr>
          <a:xfrm>
            <a:off x="586390" y="1492097"/>
            <a:ext cx="4407637" cy="24129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Pros</a:t>
            </a:r>
            <a:endParaRPr lang="en-US" b="1"/>
          </a:p>
          <a:p>
            <a:pPr marL="457200" indent="-457200"/>
            <a:r>
              <a:rPr lang="en-US">
                <a:cs typeface="Segoe UI"/>
              </a:rPr>
              <a:t>One Repository for all APIs</a:t>
            </a:r>
            <a:endParaRPr lang="en-US"/>
          </a:p>
          <a:p>
            <a:pPr marL="457200" indent="-457200"/>
            <a:r>
              <a:rPr lang="en-US">
                <a:cs typeface="Segoe UI"/>
              </a:rPr>
              <a:t>One CI/CD Pipeline</a:t>
            </a:r>
          </a:p>
          <a:p>
            <a:pPr marL="457200" indent="-457200"/>
            <a:r>
              <a:rPr lang="en-US">
                <a:cs typeface="Segoe UI"/>
              </a:rPr>
              <a:t>APIM == Codebase</a:t>
            </a:r>
            <a:endParaRPr lang="en-US"/>
          </a:p>
        </p:txBody>
      </p:sp>
      <p:sp>
        <p:nvSpPr>
          <p:cNvPr id="10" name="Title 1">
            <a:extLst>
              <a:ext uri="{FF2B5EF4-FFF2-40B4-BE49-F238E27FC236}">
                <a16:creationId xmlns:a16="http://schemas.microsoft.com/office/drawing/2014/main" id="{E4D7B41E-3073-4F3B-9CA7-D789C1A0E166}"/>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One deployment of all APIs</a:t>
            </a:r>
            <a:endParaRPr lang="en-US" dirty="0"/>
          </a:p>
        </p:txBody>
      </p:sp>
      <p:sp>
        <p:nvSpPr>
          <p:cNvPr id="3" name="TextBox 2">
            <a:extLst>
              <a:ext uri="{FF2B5EF4-FFF2-40B4-BE49-F238E27FC236}">
                <a16:creationId xmlns:a16="http://schemas.microsoft.com/office/drawing/2014/main" id="{95F27CD8-9923-49E1-A553-6E2C65F749E7}"/>
              </a:ext>
            </a:extLst>
          </p:cNvPr>
          <p:cNvSpPr txBox="1"/>
          <p:nvPr/>
        </p:nvSpPr>
        <p:spPr>
          <a:xfrm>
            <a:off x="5480072" y="2064393"/>
            <a:ext cx="1444238"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dirty="0">
                <a:gradFill>
                  <a:gsLst>
                    <a:gs pos="2917">
                      <a:schemeClr val="tx1"/>
                    </a:gs>
                    <a:gs pos="30000">
                      <a:schemeClr val="tx1"/>
                    </a:gs>
                  </a:gsLst>
                  <a:lin ang="5400000" scaled="0"/>
                </a:gradFill>
                <a:latin typeface="+mj-lt"/>
                <a:cs typeface="Segoe UI"/>
              </a:rPr>
              <a:t>APIM Repo</a:t>
            </a:r>
          </a:p>
        </p:txBody>
      </p:sp>
      <p:sp>
        <p:nvSpPr>
          <p:cNvPr id="8" name="Arrow: Right 7">
            <a:extLst>
              <a:ext uri="{FF2B5EF4-FFF2-40B4-BE49-F238E27FC236}">
                <a16:creationId xmlns:a16="http://schemas.microsoft.com/office/drawing/2014/main" id="{24ABB691-0D78-46A2-8128-FE2446175D5D}"/>
              </a:ext>
            </a:extLst>
          </p:cNvPr>
          <p:cNvSpPr/>
          <p:nvPr/>
        </p:nvSpPr>
        <p:spPr bwMode="auto">
          <a:xfrm>
            <a:off x="7343944" y="3666264"/>
            <a:ext cx="1628502" cy="756394"/>
          </a:xfrm>
          <a:prstGeom prst="rightArrow">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a:rPr>
              <a:t>All APIs</a:t>
            </a: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412D6457-3ACF-4F20-B3AA-F7E85D98575B}"/>
              </a:ext>
            </a:extLst>
          </p:cNvPr>
          <p:cNvSpPr txBox="1">
            <a:spLocks/>
          </p:cNvSpPr>
          <p:nvPr/>
        </p:nvSpPr>
        <p:spPr>
          <a:xfrm>
            <a:off x="586389" y="4169879"/>
            <a:ext cx="4407637" cy="198208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Cons</a:t>
            </a:r>
            <a:endParaRPr lang="en-US"/>
          </a:p>
          <a:p>
            <a:pPr marL="457200" indent="-457200"/>
            <a:r>
              <a:rPr lang="en-US">
                <a:cs typeface="Segoe UI"/>
              </a:rPr>
              <a:t>Time consuming</a:t>
            </a:r>
            <a:endParaRPr lang="en-US"/>
          </a:p>
          <a:p>
            <a:pPr marL="457200" indent="-457200"/>
            <a:r>
              <a:rPr lang="en-US">
                <a:cs typeface="Segoe UI"/>
              </a:rPr>
              <a:t>Expensive process</a:t>
            </a:r>
            <a:endParaRPr lang="en-US"/>
          </a:p>
          <a:p>
            <a:pPr marL="457200" indent="-457200"/>
            <a:r>
              <a:rPr lang="en-US">
                <a:cs typeface="Segoe UI"/>
              </a:rPr>
              <a:t>High risk?</a:t>
            </a:r>
            <a:endParaRPr lang="en-US"/>
          </a:p>
        </p:txBody>
      </p:sp>
    </p:spTree>
    <p:extLst>
      <p:ext uri="{BB962C8B-B14F-4D97-AF65-F5344CB8AC3E}">
        <p14:creationId xmlns:p14="http://schemas.microsoft.com/office/powerpoint/2010/main" val="1494071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cs typeface="Segoe UI"/>
              </a:rPr>
              <a:t>Re-structuring APIs</a:t>
            </a:r>
            <a:endParaRPr lang="en-US"/>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3667376" y="180493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0B28FE37-C0A6-4858-819C-BC6337489F61}"/>
              </a:ext>
            </a:extLst>
          </p:cNvPr>
          <p:cNvSpPr/>
          <p:nvPr/>
        </p:nvSpPr>
        <p:spPr bwMode="auto">
          <a:xfrm>
            <a:off x="1886318" y="1804930"/>
            <a:ext cx="1645781"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B65DF04E-652B-4227-B578-9D0585F0431F}"/>
              </a:ext>
            </a:extLst>
          </p:cNvPr>
          <p:cNvSpPr/>
          <p:nvPr/>
        </p:nvSpPr>
        <p:spPr bwMode="auto">
          <a:xfrm>
            <a:off x="1877026" y="2695579"/>
            <a:ext cx="165507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CDC5CCCE-A6DA-40AB-83A0-23BF45BCB83B}"/>
              </a:ext>
            </a:extLst>
          </p:cNvPr>
          <p:cNvSpPr/>
          <p:nvPr/>
        </p:nvSpPr>
        <p:spPr bwMode="auto">
          <a:xfrm>
            <a:off x="1877026" y="3586228"/>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40DAAF33-C9D0-48E8-A010-71D162D23224}"/>
              </a:ext>
            </a:extLst>
          </p:cNvPr>
          <p:cNvSpPr/>
          <p:nvPr/>
        </p:nvSpPr>
        <p:spPr bwMode="auto">
          <a:xfrm>
            <a:off x="1877026" y="4476877"/>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3667375" y="2695578"/>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3DC6EF8E-A5CA-49A0-977C-68D6C581B528}"/>
              </a:ext>
            </a:extLst>
          </p:cNvPr>
          <p:cNvSpPr/>
          <p:nvPr/>
        </p:nvSpPr>
        <p:spPr bwMode="auto">
          <a:xfrm>
            <a:off x="3666811" y="3586119"/>
            <a:ext cx="1428997" cy="1428997"/>
          </a:xfrm>
          <a:prstGeom prst="rect">
            <a:avLst/>
          </a:prstGeom>
          <a:solidFill>
            <a:schemeClr val="bg1">
              <a:lumMod val="9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0AA8D3BA-742F-49DC-A26B-53DA8EB63FA7}"/>
              </a:ext>
            </a:extLst>
          </p:cNvPr>
          <p:cNvSpPr/>
          <p:nvPr/>
        </p:nvSpPr>
        <p:spPr bwMode="auto">
          <a:xfrm>
            <a:off x="3791076" y="3972175"/>
            <a:ext cx="1175958" cy="551583"/>
          </a:xfrm>
          <a:prstGeom prst="rect">
            <a:avLst/>
          </a:prstGeom>
          <a:no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1D644DC9-76F2-4C97-BB80-20773588DFAA}"/>
              </a:ext>
            </a:extLst>
          </p:cNvPr>
          <p:cNvSpPr/>
          <p:nvPr/>
        </p:nvSpPr>
        <p:spPr bwMode="auto">
          <a:xfrm>
            <a:off x="8422453" y="1790085"/>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FAFA94B9-DE24-4B0F-923A-931EB3956C76}"/>
              </a:ext>
            </a:extLst>
          </p:cNvPr>
          <p:cNvSpPr/>
          <p:nvPr/>
        </p:nvSpPr>
        <p:spPr bwMode="auto">
          <a:xfrm>
            <a:off x="8422452" y="2680733"/>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9CA1D649-7B7C-4196-9542-D9EDB9540424}"/>
              </a:ext>
            </a:extLst>
          </p:cNvPr>
          <p:cNvSpPr/>
          <p:nvPr/>
        </p:nvSpPr>
        <p:spPr bwMode="auto">
          <a:xfrm>
            <a:off x="8422451" y="3571382"/>
            <a:ext cx="1413464"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2CD668AF-DC25-4CA5-B4E0-094094A2BBE4}"/>
              </a:ext>
            </a:extLst>
          </p:cNvPr>
          <p:cNvSpPr/>
          <p:nvPr/>
        </p:nvSpPr>
        <p:spPr bwMode="auto">
          <a:xfrm>
            <a:off x="8422450" y="4462031"/>
            <a:ext cx="1413464"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 name="Arrow: Right 2">
            <a:extLst>
              <a:ext uri="{FF2B5EF4-FFF2-40B4-BE49-F238E27FC236}">
                <a16:creationId xmlns:a16="http://schemas.microsoft.com/office/drawing/2014/main" id="{A598DFAA-ED88-4AC2-81AE-D85DD5EBF698}"/>
              </a:ext>
            </a:extLst>
          </p:cNvPr>
          <p:cNvSpPr/>
          <p:nvPr/>
        </p:nvSpPr>
        <p:spPr bwMode="auto">
          <a:xfrm>
            <a:off x="5494656" y="3191773"/>
            <a:ext cx="978408" cy="484632"/>
          </a:xfrm>
          <a:prstGeom prst="rightArrow">
            <a:avLst/>
          </a:prstGeom>
          <a:solidFill>
            <a:schemeClr val="bg1"/>
          </a:solidFill>
          <a:ln w="12700">
            <a:solidFill>
              <a:schemeClr val="accent6">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9769FA7D-5586-4570-8DA9-278FA172466B}"/>
              </a:ext>
            </a:extLst>
          </p:cNvPr>
          <p:cNvSpPr txBox="1">
            <a:spLocks/>
          </p:cNvSpPr>
          <p:nvPr/>
        </p:nvSpPr>
        <p:spPr>
          <a:xfrm>
            <a:off x="1880658" y="5165962"/>
            <a:ext cx="3221658" cy="861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Managed by specialized teams</a:t>
            </a:r>
          </a:p>
        </p:txBody>
      </p:sp>
      <p:sp>
        <p:nvSpPr>
          <p:cNvPr id="10" name="Text Placeholder 5">
            <a:extLst>
              <a:ext uri="{FF2B5EF4-FFF2-40B4-BE49-F238E27FC236}">
                <a16:creationId xmlns:a16="http://schemas.microsoft.com/office/drawing/2014/main" id="{CF9EB770-BCDE-4AF8-AC34-0C13A43E5F37}"/>
              </a:ext>
            </a:extLst>
          </p:cNvPr>
          <p:cNvSpPr txBox="1">
            <a:spLocks/>
          </p:cNvSpPr>
          <p:nvPr/>
        </p:nvSpPr>
        <p:spPr>
          <a:xfrm>
            <a:off x="6674633" y="5164972"/>
            <a:ext cx="3189133" cy="861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Managed by product teams</a:t>
            </a:r>
          </a:p>
        </p:txBody>
      </p:sp>
      <p:sp>
        <p:nvSpPr>
          <p:cNvPr id="22" name="Rectangle 21">
            <a:extLst>
              <a:ext uri="{FF2B5EF4-FFF2-40B4-BE49-F238E27FC236}">
                <a16:creationId xmlns:a16="http://schemas.microsoft.com/office/drawing/2014/main" id="{76B19C99-1C4B-4389-9E22-4BF701CE017C}"/>
              </a:ext>
            </a:extLst>
          </p:cNvPr>
          <p:cNvSpPr/>
          <p:nvPr/>
        </p:nvSpPr>
        <p:spPr bwMode="auto">
          <a:xfrm>
            <a:off x="6685988" y="1790990"/>
            <a:ext cx="1645781"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40CA47D6-540E-4F3B-B33F-BDB37A8102AB}"/>
              </a:ext>
            </a:extLst>
          </p:cNvPr>
          <p:cNvSpPr/>
          <p:nvPr/>
        </p:nvSpPr>
        <p:spPr bwMode="auto">
          <a:xfrm>
            <a:off x="6676696" y="2681639"/>
            <a:ext cx="165507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950345DD-7B22-4CCE-A138-503E462BD68C}"/>
              </a:ext>
            </a:extLst>
          </p:cNvPr>
          <p:cNvSpPr/>
          <p:nvPr/>
        </p:nvSpPr>
        <p:spPr bwMode="auto">
          <a:xfrm>
            <a:off x="6676696" y="3572288"/>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A58BCA3E-21B3-4C28-B567-258612749FA1}"/>
              </a:ext>
            </a:extLst>
          </p:cNvPr>
          <p:cNvSpPr/>
          <p:nvPr/>
        </p:nvSpPr>
        <p:spPr bwMode="auto">
          <a:xfrm>
            <a:off x="6676696" y="4462937"/>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82863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F587D16-B568-4017-B23B-1A0BA039B403}"/>
              </a:ext>
            </a:extLst>
          </p:cNvPr>
          <p:cNvGrpSpPr/>
          <p:nvPr/>
        </p:nvGrpSpPr>
        <p:grpSpPr>
          <a:xfrm>
            <a:off x="9304118" y="1178677"/>
            <a:ext cx="2175651" cy="4968257"/>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cs typeface="Segoe UI"/>
              </a:rPr>
              <a:t>De-coupled API deployment</a:t>
            </a:r>
            <a:endParaRPr lang="en-US"/>
          </a:p>
        </p:txBody>
      </p:sp>
      <p:sp>
        <p:nvSpPr>
          <p:cNvPr id="4" name="Rectangle 3">
            <a:extLst>
              <a:ext uri="{FF2B5EF4-FFF2-40B4-BE49-F238E27FC236}">
                <a16:creationId xmlns:a16="http://schemas.microsoft.com/office/drawing/2014/main" id="{AA3FC834-AA7C-4EBC-9891-47FA52F92BC1}"/>
              </a:ext>
            </a:extLst>
          </p:cNvPr>
          <p:cNvSpPr/>
          <p:nvPr/>
        </p:nvSpPr>
        <p:spPr bwMode="auto">
          <a:xfrm>
            <a:off x="9565074" y="2304404"/>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9565073" y="3195053"/>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9565072" y="408570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9565072" y="4976349"/>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Text Placeholder 5">
            <a:extLst>
              <a:ext uri="{FF2B5EF4-FFF2-40B4-BE49-F238E27FC236}">
                <a16:creationId xmlns:a16="http://schemas.microsoft.com/office/drawing/2014/main" id="{BCFCA73F-F93A-41AE-AA36-801F0F5AC9D7}"/>
              </a:ext>
            </a:extLst>
          </p:cNvPr>
          <p:cNvSpPr txBox="1">
            <a:spLocks/>
          </p:cNvSpPr>
          <p:nvPr/>
        </p:nvSpPr>
        <p:spPr>
          <a:xfrm>
            <a:off x="586390" y="1434370"/>
            <a:ext cx="4981897"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Pros</a:t>
            </a:r>
            <a:endParaRPr lang="en-US" b="1"/>
          </a:p>
          <a:p>
            <a:pPr marL="457200" indent="-457200"/>
            <a:r>
              <a:rPr lang="en-US">
                <a:cs typeface="Segoe UI"/>
              </a:rPr>
              <a:t>Lower risk</a:t>
            </a:r>
            <a:endParaRPr lang="en-US"/>
          </a:p>
          <a:p>
            <a:pPr marL="457200" indent="-457200"/>
            <a:r>
              <a:rPr lang="en-US">
                <a:cs typeface="Segoe UI"/>
              </a:rPr>
              <a:t>Faster deployment</a:t>
            </a:r>
            <a:endParaRPr lang="en-US"/>
          </a:p>
        </p:txBody>
      </p:sp>
      <p:sp>
        <p:nvSpPr>
          <p:cNvPr id="2" name="Rectangle 1">
            <a:extLst>
              <a:ext uri="{FF2B5EF4-FFF2-40B4-BE49-F238E27FC236}">
                <a16:creationId xmlns:a16="http://schemas.microsoft.com/office/drawing/2014/main" id="{186A489D-5230-4B0A-A0DB-CDCFD1B2198B}"/>
              </a:ext>
            </a:extLst>
          </p:cNvPr>
          <p:cNvSpPr/>
          <p:nvPr/>
        </p:nvSpPr>
        <p:spPr bwMode="auto">
          <a:xfrm>
            <a:off x="5937205" y="2154453"/>
            <a:ext cx="1671070" cy="3618094"/>
          </a:xfrm>
          <a:prstGeom prst="rect">
            <a:avLst/>
          </a:prstGeom>
          <a:solidFill>
            <a:schemeClr val="bg1">
              <a:lumMod val="65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185EEB1-6F84-4227-9EB3-C6D7B9F3D502}"/>
              </a:ext>
            </a:extLst>
          </p:cNvPr>
          <p:cNvSpPr/>
          <p:nvPr/>
        </p:nvSpPr>
        <p:spPr bwMode="auto">
          <a:xfrm>
            <a:off x="6066801" y="2353114"/>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A3831A73-B0D7-49DD-939F-5A2AF1A0834E}"/>
              </a:ext>
            </a:extLst>
          </p:cNvPr>
          <p:cNvSpPr/>
          <p:nvPr/>
        </p:nvSpPr>
        <p:spPr bwMode="auto">
          <a:xfrm>
            <a:off x="6066800" y="3243762"/>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5AF73291-F1A3-4216-BBF5-65DEB7198466}"/>
              </a:ext>
            </a:extLst>
          </p:cNvPr>
          <p:cNvSpPr/>
          <p:nvPr/>
        </p:nvSpPr>
        <p:spPr bwMode="auto">
          <a:xfrm>
            <a:off x="6066799" y="413441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14D98320-8DDE-426D-8A1F-5C522DFDE8FB}"/>
              </a:ext>
            </a:extLst>
          </p:cNvPr>
          <p:cNvSpPr/>
          <p:nvPr/>
        </p:nvSpPr>
        <p:spPr bwMode="auto">
          <a:xfrm>
            <a:off x="6066799" y="5025059"/>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44EFAB40-4D67-4262-8886-29CE04B2A36D}"/>
              </a:ext>
            </a:extLst>
          </p:cNvPr>
          <p:cNvSpPr txBox="1"/>
          <p:nvPr/>
        </p:nvSpPr>
        <p:spPr>
          <a:xfrm>
            <a:off x="5965585" y="1882464"/>
            <a:ext cx="149999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gradFill>
                  <a:gsLst>
                    <a:gs pos="2917">
                      <a:schemeClr val="tx1"/>
                    </a:gs>
                    <a:gs pos="30000">
                      <a:schemeClr val="tx1"/>
                    </a:gs>
                  </a:gsLst>
                  <a:lin ang="5400000" scaled="0"/>
                </a:gradFill>
                <a:cs typeface="Segoe UI"/>
              </a:rPr>
              <a:t>APIM Repo</a:t>
            </a:r>
          </a:p>
        </p:txBody>
      </p:sp>
      <p:cxnSp>
        <p:nvCxnSpPr>
          <p:cNvPr id="7" name="Straight Arrow Connector 6">
            <a:extLst>
              <a:ext uri="{FF2B5EF4-FFF2-40B4-BE49-F238E27FC236}">
                <a16:creationId xmlns:a16="http://schemas.microsoft.com/office/drawing/2014/main" id="{9CBA4F10-BF53-4102-8B98-3746040753CC}"/>
              </a:ext>
            </a:extLst>
          </p:cNvPr>
          <p:cNvCxnSpPr>
            <a:cxnSpLocks/>
          </p:cNvCxnSpPr>
          <p:nvPr/>
        </p:nvCxnSpPr>
        <p:spPr>
          <a:xfrm flipV="1">
            <a:off x="7493337" y="3480767"/>
            <a:ext cx="2001604" cy="12558"/>
          </a:xfrm>
          <a:prstGeom prst="straightConnector1">
            <a:avLst/>
          </a:prstGeom>
          <a:ln w="15875">
            <a:solidFill>
              <a:schemeClr val="accent3"/>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ext Placeholder 5">
            <a:extLst>
              <a:ext uri="{FF2B5EF4-FFF2-40B4-BE49-F238E27FC236}">
                <a16:creationId xmlns:a16="http://schemas.microsoft.com/office/drawing/2014/main" id="{A7E8CC88-138C-4AEA-B095-5E8C33EC59F9}"/>
              </a:ext>
            </a:extLst>
          </p:cNvPr>
          <p:cNvSpPr txBox="1">
            <a:spLocks/>
          </p:cNvSpPr>
          <p:nvPr/>
        </p:nvSpPr>
        <p:spPr>
          <a:xfrm>
            <a:off x="586389" y="3900087"/>
            <a:ext cx="4981897" cy="183434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Cons</a:t>
            </a:r>
            <a:endParaRPr lang="en-US"/>
          </a:p>
          <a:p>
            <a:pPr marL="457200" indent="-457200"/>
            <a:r>
              <a:rPr lang="en-US">
                <a:cs typeface="Segoe UI"/>
              </a:rPr>
              <a:t>2 Swagger files </a:t>
            </a:r>
            <a:br>
              <a:rPr lang="en-US">
                <a:cs typeface="Segoe UI"/>
              </a:rPr>
            </a:br>
            <a:r>
              <a:rPr lang="en-US" sz="2400">
                <a:cs typeface="Segoe UI"/>
              </a:rPr>
              <a:t>(APIM Repo + Application Repo)</a:t>
            </a:r>
            <a:endParaRPr lang="en-US" sz="2400"/>
          </a:p>
          <a:p>
            <a:pPr marL="457200" indent="-457200"/>
            <a:r>
              <a:rPr lang="en-US">
                <a:cs typeface="Segoe UI"/>
              </a:rPr>
              <a:t>APIs in separate repository</a:t>
            </a:r>
            <a:endParaRPr lang="en-US"/>
          </a:p>
        </p:txBody>
      </p:sp>
    </p:spTree>
    <p:extLst>
      <p:ext uri="{BB962C8B-B14F-4D97-AF65-F5344CB8AC3E}">
        <p14:creationId xmlns:p14="http://schemas.microsoft.com/office/powerpoint/2010/main" val="261187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CDA8743-8BBF-48B3-8589-63CB4ADEC2FC}"/>
              </a:ext>
            </a:extLst>
          </p:cNvPr>
          <p:cNvSpPr/>
          <p:nvPr/>
        </p:nvSpPr>
        <p:spPr bwMode="auto">
          <a:xfrm>
            <a:off x="5641001" y="4912166"/>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5" name="Rectangle 34">
            <a:extLst>
              <a:ext uri="{FF2B5EF4-FFF2-40B4-BE49-F238E27FC236}">
                <a16:creationId xmlns:a16="http://schemas.microsoft.com/office/drawing/2014/main" id="{07CE77EF-45B9-4AA1-B7A6-F65F7CEE77DE}"/>
              </a:ext>
            </a:extLst>
          </p:cNvPr>
          <p:cNvSpPr/>
          <p:nvPr/>
        </p:nvSpPr>
        <p:spPr bwMode="auto">
          <a:xfrm>
            <a:off x="5641001" y="4021517"/>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4" name="Rectangle 33">
            <a:extLst>
              <a:ext uri="{FF2B5EF4-FFF2-40B4-BE49-F238E27FC236}">
                <a16:creationId xmlns:a16="http://schemas.microsoft.com/office/drawing/2014/main" id="{BB0D8B83-9105-4EF9-AA05-9C53958940B6}"/>
              </a:ext>
            </a:extLst>
          </p:cNvPr>
          <p:cNvSpPr/>
          <p:nvPr/>
        </p:nvSpPr>
        <p:spPr bwMode="auto">
          <a:xfrm>
            <a:off x="5641001" y="3130868"/>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85427D72-197E-4DEC-A5DC-ED8E7C94FE9B}"/>
              </a:ext>
            </a:extLst>
          </p:cNvPr>
          <p:cNvSpPr/>
          <p:nvPr/>
        </p:nvSpPr>
        <p:spPr bwMode="auto">
          <a:xfrm>
            <a:off x="5641001" y="2240218"/>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grpSp>
        <p:nvGrpSpPr>
          <p:cNvPr id="5" name="Group 4">
            <a:extLst>
              <a:ext uri="{FF2B5EF4-FFF2-40B4-BE49-F238E27FC236}">
                <a16:creationId xmlns:a16="http://schemas.microsoft.com/office/drawing/2014/main" id="{3F587D16-B568-4017-B23B-1A0BA039B403}"/>
              </a:ext>
            </a:extLst>
          </p:cNvPr>
          <p:cNvGrpSpPr/>
          <p:nvPr/>
        </p:nvGrpSpPr>
        <p:grpSpPr>
          <a:xfrm>
            <a:off x="9747743" y="1462931"/>
            <a:ext cx="2175651" cy="4563278"/>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cs typeface="Segoe UI"/>
              </a:rPr>
              <a:t>API artifacts inside application repositories</a:t>
            </a:r>
            <a:endParaRPr lang="en-US" dirty="0"/>
          </a:p>
        </p:txBody>
      </p:sp>
      <p:sp>
        <p:nvSpPr>
          <p:cNvPr id="4" name="Rectangle 3">
            <a:extLst>
              <a:ext uri="{FF2B5EF4-FFF2-40B4-BE49-F238E27FC236}">
                <a16:creationId xmlns:a16="http://schemas.microsoft.com/office/drawing/2014/main" id="{AA3FC834-AA7C-4EBC-9891-47FA52F92BC1}"/>
              </a:ext>
            </a:extLst>
          </p:cNvPr>
          <p:cNvSpPr/>
          <p:nvPr/>
        </p:nvSpPr>
        <p:spPr bwMode="auto">
          <a:xfrm>
            <a:off x="10008699" y="239149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10008698" y="328214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10008697" y="4172793"/>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10008697" y="5063442"/>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7573638" y="2388662"/>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CC2BBB66-E59B-4604-AFEF-025B3CF076A2}"/>
              </a:ext>
            </a:extLst>
          </p:cNvPr>
          <p:cNvSpPr/>
          <p:nvPr/>
        </p:nvSpPr>
        <p:spPr bwMode="auto">
          <a:xfrm>
            <a:off x="7573636" y="4169958"/>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79D01CD6-6B8A-4F47-817B-2686C490F89B}"/>
              </a:ext>
            </a:extLst>
          </p:cNvPr>
          <p:cNvSpPr/>
          <p:nvPr/>
        </p:nvSpPr>
        <p:spPr bwMode="auto">
          <a:xfrm>
            <a:off x="7573636" y="5060607"/>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CBA4F10-BF53-4102-8B98-3746040753CC}"/>
              </a:ext>
            </a:extLst>
          </p:cNvPr>
          <p:cNvCxnSpPr>
            <a:cxnSpLocks/>
            <a:stCxn id="29" idx="3"/>
            <a:endCxn id="18" idx="1"/>
          </p:cNvCxnSpPr>
          <p:nvPr/>
        </p:nvCxnSpPr>
        <p:spPr>
          <a:xfrm>
            <a:off x="8987101" y="3550154"/>
            <a:ext cx="1021597" cy="2836"/>
          </a:xfrm>
          <a:prstGeom prst="straightConnector1">
            <a:avLst/>
          </a:prstGeom>
          <a:ln w="15875">
            <a:solidFill>
              <a:schemeClr val="accent3"/>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B28FE37-C0A6-4858-819C-BC6337489F61}"/>
              </a:ext>
            </a:extLst>
          </p:cNvPr>
          <p:cNvSpPr/>
          <p:nvPr/>
        </p:nvSpPr>
        <p:spPr bwMode="auto">
          <a:xfrm>
            <a:off x="5741472" y="2395632"/>
            <a:ext cx="174335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B65DF04E-652B-4227-B578-9D0585F0431F}"/>
              </a:ext>
            </a:extLst>
          </p:cNvPr>
          <p:cNvSpPr/>
          <p:nvPr/>
        </p:nvSpPr>
        <p:spPr bwMode="auto">
          <a:xfrm>
            <a:off x="5755410" y="3281617"/>
            <a:ext cx="1696890" cy="546333"/>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solidFill>
                  <a:srgbClr val="1A1A1A"/>
                </a:solidFill>
                <a:latin typeface="Segoe UI"/>
              </a:rPr>
              <a:t>Application X</a:t>
            </a:r>
            <a:endParaRPr lang="en-US">
              <a:ea typeface="+mn-ea"/>
              <a:cs typeface="+mn-cs"/>
            </a:endParaRPr>
          </a:p>
        </p:txBody>
      </p:sp>
      <p:sp>
        <p:nvSpPr>
          <p:cNvPr id="28" name="Rectangle 27">
            <a:extLst>
              <a:ext uri="{FF2B5EF4-FFF2-40B4-BE49-F238E27FC236}">
                <a16:creationId xmlns:a16="http://schemas.microsoft.com/office/drawing/2014/main" id="{CDC5CCCE-A6DA-40AB-83A0-23BF45BCB83B}"/>
              </a:ext>
            </a:extLst>
          </p:cNvPr>
          <p:cNvSpPr/>
          <p:nvPr/>
        </p:nvSpPr>
        <p:spPr bwMode="auto">
          <a:xfrm>
            <a:off x="5746118" y="4169959"/>
            <a:ext cx="169224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40DAAF33-C9D0-48E8-A010-71D162D23224}"/>
              </a:ext>
            </a:extLst>
          </p:cNvPr>
          <p:cNvSpPr/>
          <p:nvPr/>
        </p:nvSpPr>
        <p:spPr bwMode="auto">
          <a:xfrm>
            <a:off x="5746118" y="5060609"/>
            <a:ext cx="169224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7573637" y="327931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16FCFFD3-B510-4F7B-853B-1820F2530FFA}"/>
              </a:ext>
            </a:extLst>
          </p:cNvPr>
          <p:cNvSpPr txBox="1"/>
          <p:nvPr/>
        </p:nvSpPr>
        <p:spPr>
          <a:xfrm>
            <a:off x="4706902" y="2537983"/>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W</a:t>
            </a:r>
          </a:p>
        </p:txBody>
      </p:sp>
      <p:sp>
        <p:nvSpPr>
          <p:cNvPr id="40" name="TextBox 39">
            <a:extLst>
              <a:ext uri="{FF2B5EF4-FFF2-40B4-BE49-F238E27FC236}">
                <a16:creationId xmlns:a16="http://schemas.microsoft.com/office/drawing/2014/main" id="{842936E2-CA41-4F62-B420-60505EE03368}"/>
              </a:ext>
            </a:extLst>
          </p:cNvPr>
          <p:cNvSpPr txBox="1"/>
          <p:nvPr/>
        </p:nvSpPr>
        <p:spPr>
          <a:xfrm>
            <a:off x="4716195" y="3430080"/>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X</a:t>
            </a:r>
          </a:p>
        </p:txBody>
      </p:sp>
      <p:sp>
        <p:nvSpPr>
          <p:cNvPr id="42" name="TextBox 41">
            <a:extLst>
              <a:ext uri="{FF2B5EF4-FFF2-40B4-BE49-F238E27FC236}">
                <a16:creationId xmlns:a16="http://schemas.microsoft.com/office/drawing/2014/main" id="{7B330F2B-1B52-4F08-AE19-9DB9A9E51E88}"/>
              </a:ext>
            </a:extLst>
          </p:cNvPr>
          <p:cNvSpPr txBox="1"/>
          <p:nvPr/>
        </p:nvSpPr>
        <p:spPr>
          <a:xfrm>
            <a:off x="4716194" y="4303592"/>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Y</a:t>
            </a:r>
          </a:p>
        </p:txBody>
      </p:sp>
      <p:sp>
        <p:nvSpPr>
          <p:cNvPr id="43" name="TextBox 42">
            <a:extLst>
              <a:ext uri="{FF2B5EF4-FFF2-40B4-BE49-F238E27FC236}">
                <a16:creationId xmlns:a16="http://schemas.microsoft.com/office/drawing/2014/main" id="{EEA17864-943F-4410-BEB2-F50A63D68C81}"/>
              </a:ext>
            </a:extLst>
          </p:cNvPr>
          <p:cNvSpPr txBox="1"/>
          <p:nvPr/>
        </p:nvSpPr>
        <p:spPr>
          <a:xfrm>
            <a:off x="4716195" y="5195690"/>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Z</a:t>
            </a:r>
          </a:p>
        </p:txBody>
      </p:sp>
      <p:sp>
        <p:nvSpPr>
          <p:cNvPr id="38" name="TextBox 37">
            <a:extLst>
              <a:ext uri="{FF2B5EF4-FFF2-40B4-BE49-F238E27FC236}">
                <a16:creationId xmlns:a16="http://schemas.microsoft.com/office/drawing/2014/main" id="{8851B93D-4DB8-6344-9B94-D0D1488A8878}"/>
              </a:ext>
            </a:extLst>
          </p:cNvPr>
          <p:cNvSpPr txBox="1"/>
          <p:nvPr/>
        </p:nvSpPr>
        <p:spPr>
          <a:xfrm>
            <a:off x="5689004" y="1842222"/>
            <a:ext cx="35143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cs typeface="Segoe UI"/>
              </a:rPr>
              <a:t>APIs inside application repos</a:t>
            </a:r>
          </a:p>
        </p:txBody>
      </p:sp>
      <p:sp>
        <p:nvSpPr>
          <p:cNvPr id="39" name="Text Placeholder 5">
            <a:extLst>
              <a:ext uri="{FF2B5EF4-FFF2-40B4-BE49-F238E27FC236}">
                <a16:creationId xmlns:a16="http://schemas.microsoft.com/office/drawing/2014/main" id="{3EFF59DC-54A6-A44F-8BE2-DE8CF3F5C42B}"/>
              </a:ext>
            </a:extLst>
          </p:cNvPr>
          <p:cNvSpPr txBox="1">
            <a:spLocks/>
          </p:cNvSpPr>
          <p:nvPr/>
        </p:nvSpPr>
        <p:spPr>
          <a:xfrm>
            <a:off x="586390" y="1434370"/>
            <a:ext cx="3845107" cy="18959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cs typeface="Segoe UI"/>
              </a:rPr>
              <a:t>Pros</a:t>
            </a:r>
            <a:endParaRPr lang="en-US" b="1" dirty="0"/>
          </a:p>
          <a:p>
            <a:r>
              <a:rPr lang="en-US" dirty="0">
                <a:cs typeface="Segoe UI"/>
              </a:rPr>
              <a:t>Great for autonomous teams</a:t>
            </a:r>
          </a:p>
          <a:p>
            <a:r>
              <a:rPr lang="en-US" dirty="0">
                <a:cs typeface="Segoe UI"/>
              </a:rPr>
              <a:t>Flexible</a:t>
            </a:r>
            <a:endParaRPr lang="en-US" dirty="0"/>
          </a:p>
        </p:txBody>
      </p:sp>
      <p:sp>
        <p:nvSpPr>
          <p:cNvPr id="41" name="Text Placeholder 5">
            <a:extLst>
              <a:ext uri="{FF2B5EF4-FFF2-40B4-BE49-F238E27FC236}">
                <a16:creationId xmlns:a16="http://schemas.microsoft.com/office/drawing/2014/main" id="{45FEDADF-11D3-9440-83EE-3CE0C8AB1E41}"/>
              </a:ext>
            </a:extLst>
          </p:cNvPr>
          <p:cNvSpPr txBox="1">
            <a:spLocks/>
          </p:cNvSpPr>
          <p:nvPr/>
        </p:nvSpPr>
        <p:spPr>
          <a:xfrm>
            <a:off x="586390" y="3900087"/>
            <a:ext cx="3845107" cy="232679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cs typeface="Segoe UI"/>
              </a:rPr>
              <a:t>Cons</a:t>
            </a:r>
          </a:p>
          <a:p>
            <a:r>
              <a:rPr lang="en-US" dirty="0"/>
              <a:t>Harder to keep under control</a:t>
            </a:r>
          </a:p>
          <a:p>
            <a:r>
              <a:rPr lang="en-US" dirty="0"/>
              <a:t>More complicated CI/CD setup</a:t>
            </a:r>
          </a:p>
        </p:txBody>
      </p:sp>
    </p:spTree>
    <p:extLst>
      <p:ext uri="{BB962C8B-B14F-4D97-AF65-F5344CB8AC3E}">
        <p14:creationId xmlns:p14="http://schemas.microsoft.com/office/powerpoint/2010/main" val="15974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Deployments</a:t>
            </a:r>
            <a:endParaRPr lang="en-US" dirty="0"/>
          </a:p>
        </p:txBody>
      </p:sp>
    </p:spTree>
    <p:extLst>
      <p:ext uri="{BB962C8B-B14F-4D97-AF65-F5344CB8AC3E}">
        <p14:creationId xmlns:p14="http://schemas.microsoft.com/office/powerpoint/2010/main" val="265979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Tree>
    <p:extLst>
      <p:ext uri="{BB962C8B-B14F-4D97-AF65-F5344CB8AC3E}">
        <p14:creationId xmlns:p14="http://schemas.microsoft.com/office/powerpoint/2010/main" val="34001259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95C01A-FE78-421D-9699-61EF14809AAF}"/>
              </a:ext>
            </a:extLst>
          </p:cNvPr>
          <p:cNvSpPr/>
          <p:nvPr/>
        </p:nvSpPr>
        <p:spPr bwMode="auto">
          <a:xfrm>
            <a:off x="6343470" y="3698925"/>
            <a:ext cx="5204360" cy="299752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8110ED4-DC66-44DD-8046-EB370E832A0C}"/>
              </a:ext>
            </a:extLst>
          </p:cNvPr>
          <p:cNvSpPr/>
          <p:nvPr/>
        </p:nvSpPr>
        <p:spPr bwMode="auto">
          <a:xfrm>
            <a:off x="6343470" y="722862"/>
            <a:ext cx="5209308" cy="231051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9" name="TextBox 8">
            <a:extLst>
              <a:ext uri="{FF2B5EF4-FFF2-40B4-BE49-F238E27FC236}">
                <a16:creationId xmlns:a16="http://schemas.microsoft.com/office/drawing/2014/main" id="{7710DA48-2FA8-493F-8254-B3F88B7944AC}"/>
              </a:ext>
            </a:extLst>
          </p:cNvPr>
          <p:cNvSpPr txBox="1"/>
          <p:nvPr/>
        </p:nvSpPr>
        <p:spPr>
          <a:xfrm>
            <a:off x="6575733" y="865681"/>
            <a:ext cx="494393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payments</a:t>
            </a:r>
          </a:p>
          <a:p>
            <a:r>
              <a:rPr lang="en-US" sz="1800">
                <a:solidFill>
                  <a:schemeClr val="bg1"/>
                </a:solidFill>
                <a:latin typeface="Consolas"/>
              </a:rPr>
              <a:t>          payments-</a:t>
            </a:r>
            <a:r>
              <a:rPr lang="en-US" sz="1800" err="1">
                <a:solidFill>
                  <a:schemeClr val="bg1"/>
                </a:solidFill>
                <a:latin typeface="Consolas"/>
              </a:rPr>
              <a:t>arm.json</a:t>
            </a:r>
          </a:p>
          <a:p>
            <a:r>
              <a:rPr lang="en-US" sz="1800">
                <a:solidFill>
                  <a:schemeClr val="bg1"/>
                </a:solidFill>
                <a:latin typeface="Consolas"/>
              </a:rPr>
              <a:t>          payments.policy.xml</a:t>
            </a:r>
          </a:p>
          <a:p>
            <a:r>
              <a:rPr lang="en-US" sz="1800">
                <a:solidFill>
                  <a:schemeClr val="bg1"/>
                </a:solidFill>
                <a:latin typeface="Consolas"/>
              </a:rPr>
              <a:t>          payments.swagger.json</a:t>
            </a:r>
          </a:p>
        </p:txBody>
      </p:sp>
      <p:sp>
        <p:nvSpPr>
          <p:cNvPr id="10" name="TextBox 9">
            <a:extLst>
              <a:ext uri="{FF2B5EF4-FFF2-40B4-BE49-F238E27FC236}">
                <a16:creationId xmlns:a16="http://schemas.microsoft.com/office/drawing/2014/main" id="{6B3FC304-6E38-43FC-98D1-157A83DE5CB7}"/>
              </a:ext>
            </a:extLst>
          </p:cNvPr>
          <p:cNvSpPr txBox="1"/>
          <p:nvPr/>
        </p:nvSpPr>
        <p:spPr>
          <a:xfrm>
            <a:off x="6551373" y="3773611"/>
            <a:ext cx="4879994"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invoice</a:t>
            </a:r>
          </a:p>
          <a:p>
            <a:r>
              <a:rPr lang="en-US" sz="1800">
                <a:solidFill>
                  <a:schemeClr val="bg1"/>
                </a:solidFill>
                <a:latin typeface="Consolas"/>
              </a:rPr>
              <a:t>        + </a:t>
            </a:r>
            <a:r>
              <a:rPr lang="en-US" sz="1800">
                <a:solidFill>
                  <a:schemeClr val="tx2">
                    <a:lumMod val="40000"/>
                    <a:lumOff val="60000"/>
                  </a:schemeClr>
                </a:solidFill>
                <a:latin typeface="Consolas"/>
              </a:rPr>
              <a:t>operation-policies</a:t>
            </a:r>
          </a:p>
          <a:p>
            <a:r>
              <a:rPr lang="en-US" sz="1800">
                <a:solidFill>
                  <a:schemeClr val="bg1"/>
                </a:solidFill>
                <a:latin typeface="Consolas"/>
              </a:rPr>
              <a:t>            get-invoice.policy.xml</a:t>
            </a:r>
          </a:p>
          <a:p>
            <a:r>
              <a:rPr lang="en-US" sz="1800">
                <a:solidFill>
                  <a:schemeClr val="bg1"/>
                </a:solidFill>
                <a:latin typeface="Consolas"/>
              </a:rPr>
              <a:t>            create-invoice.policy.xml</a:t>
            </a:r>
          </a:p>
          <a:p>
            <a:r>
              <a:rPr lang="en-US" sz="1800">
                <a:solidFill>
                  <a:schemeClr val="bg1"/>
                </a:solidFill>
                <a:latin typeface="Consolas"/>
              </a:rPr>
              <a:t>          invoice-</a:t>
            </a:r>
            <a:r>
              <a:rPr lang="en-US" sz="1800" err="1">
                <a:solidFill>
                  <a:schemeClr val="bg1"/>
                </a:solidFill>
                <a:latin typeface="Consolas"/>
              </a:rPr>
              <a:t>arm.json</a:t>
            </a:r>
          </a:p>
          <a:p>
            <a:r>
              <a:rPr lang="en-US" sz="1800">
                <a:solidFill>
                  <a:schemeClr val="bg1"/>
                </a:solidFill>
                <a:latin typeface="Consolas"/>
              </a:rPr>
              <a:t>          invoice.policy.xml</a:t>
            </a:r>
          </a:p>
          <a:p>
            <a:r>
              <a:rPr lang="en-US" sz="1800">
                <a:solidFill>
                  <a:schemeClr val="bg1"/>
                </a:solidFill>
                <a:latin typeface="Consolas"/>
              </a:rPr>
              <a:t>          invoice.swagger.json</a:t>
            </a:r>
          </a:p>
          <a:p>
            <a:endParaRPr lang="en-US" sz="1800">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
        <p:nvSpPr>
          <p:cNvPr id="16" name="TextBox 15">
            <a:extLst>
              <a:ext uri="{FF2B5EF4-FFF2-40B4-BE49-F238E27FC236}">
                <a16:creationId xmlns:a16="http://schemas.microsoft.com/office/drawing/2014/main" id="{D5CC2EBA-EFA0-44A2-B848-440BC8427F8D}"/>
              </a:ext>
            </a:extLst>
          </p:cNvPr>
          <p:cNvSpPr txBox="1"/>
          <p:nvPr/>
        </p:nvSpPr>
        <p:spPr>
          <a:xfrm>
            <a:off x="6343603" y="466837"/>
            <a:ext cx="319080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Payments service repository</a:t>
            </a:r>
          </a:p>
        </p:txBody>
      </p:sp>
      <p:sp>
        <p:nvSpPr>
          <p:cNvPr id="17" name="TextBox 16">
            <a:extLst>
              <a:ext uri="{FF2B5EF4-FFF2-40B4-BE49-F238E27FC236}">
                <a16:creationId xmlns:a16="http://schemas.microsoft.com/office/drawing/2014/main" id="{423966F6-9CA6-433D-A586-EA34A11CC3AD}"/>
              </a:ext>
            </a:extLst>
          </p:cNvPr>
          <p:cNvSpPr txBox="1"/>
          <p:nvPr/>
        </p:nvSpPr>
        <p:spPr>
          <a:xfrm>
            <a:off x="6342080" y="3455842"/>
            <a:ext cx="323343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Invoice service repository</a:t>
            </a:r>
          </a:p>
        </p:txBody>
      </p:sp>
    </p:spTree>
    <p:extLst>
      <p:ext uri="{BB962C8B-B14F-4D97-AF65-F5344CB8AC3E}">
        <p14:creationId xmlns:p14="http://schemas.microsoft.com/office/powerpoint/2010/main" val="16940929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95C01A-FE78-421D-9699-61EF14809AAF}"/>
              </a:ext>
            </a:extLst>
          </p:cNvPr>
          <p:cNvSpPr/>
          <p:nvPr/>
        </p:nvSpPr>
        <p:spPr bwMode="auto">
          <a:xfrm>
            <a:off x="6343470" y="3698925"/>
            <a:ext cx="5204360" cy="299752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8110ED4-DC66-44DD-8046-EB370E832A0C}"/>
              </a:ext>
            </a:extLst>
          </p:cNvPr>
          <p:cNvSpPr/>
          <p:nvPr/>
        </p:nvSpPr>
        <p:spPr bwMode="auto">
          <a:xfrm>
            <a:off x="6343470" y="722862"/>
            <a:ext cx="5209308" cy="231051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9" name="TextBox 8">
            <a:extLst>
              <a:ext uri="{FF2B5EF4-FFF2-40B4-BE49-F238E27FC236}">
                <a16:creationId xmlns:a16="http://schemas.microsoft.com/office/drawing/2014/main" id="{7710DA48-2FA8-493F-8254-B3F88B7944AC}"/>
              </a:ext>
            </a:extLst>
          </p:cNvPr>
          <p:cNvSpPr txBox="1"/>
          <p:nvPr/>
        </p:nvSpPr>
        <p:spPr>
          <a:xfrm>
            <a:off x="6575733" y="865681"/>
            <a:ext cx="494393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payments</a:t>
            </a:r>
          </a:p>
          <a:p>
            <a:r>
              <a:rPr lang="en-US" sz="1800">
                <a:solidFill>
                  <a:schemeClr val="bg1"/>
                </a:solidFill>
                <a:latin typeface="Consolas"/>
              </a:rPr>
              <a:t>          payments-</a:t>
            </a:r>
            <a:r>
              <a:rPr lang="en-US" sz="1800" err="1">
                <a:solidFill>
                  <a:schemeClr val="bg1"/>
                </a:solidFill>
                <a:latin typeface="Consolas"/>
              </a:rPr>
              <a:t>arm.json</a:t>
            </a:r>
          </a:p>
          <a:p>
            <a:r>
              <a:rPr lang="en-US" sz="1800">
                <a:solidFill>
                  <a:schemeClr val="bg1"/>
                </a:solidFill>
                <a:latin typeface="Consolas"/>
              </a:rPr>
              <a:t>          payments.policy.xml</a:t>
            </a:r>
          </a:p>
          <a:p>
            <a:r>
              <a:rPr lang="en-US" sz="1800">
                <a:solidFill>
                  <a:schemeClr val="bg1"/>
                </a:solidFill>
                <a:latin typeface="Consolas"/>
              </a:rPr>
              <a:t>          payments.swagger.json</a:t>
            </a:r>
          </a:p>
        </p:txBody>
      </p:sp>
      <p:sp>
        <p:nvSpPr>
          <p:cNvPr id="10" name="TextBox 9">
            <a:extLst>
              <a:ext uri="{FF2B5EF4-FFF2-40B4-BE49-F238E27FC236}">
                <a16:creationId xmlns:a16="http://schemas.microsoft.com/office/drawing/2014/main" id="{6B3FC304-6E38-43FC-98D1-157A83DE5CB7}"/>
              </a:ext>
            </a:extLst>
          </p:cNvPr>
          <p:cNvSpPr txBox="1"/>
          <p:nvPr/>
        </p:nvSpPr>
        <p:spPr>
          <a:xfrm>
            <a:off x="6551373" y="3773611"/>
            <a:ext cx="4879994"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invoice</a:t>
            </a:r>
          </a:p>
          <a:p>
            <a:r>
              <a:rPr lang="en-US" sz="1800">
                <a:solidFill>
                  <a:schemeClr val="bg1"/>
                </a:solidFill>
                <a:latin typeface="Consolas"/>
              </a:rPr>
              <a:t>        + </a:t>
            </a:r>
            <a:r>
              <a:rPr lang="en-US" sz="1800">
                <a:solidFill>
                  <a:schemeClr val="tx2">
                    <a:lumMod val="40000"/>
                    <a:lumOff val="60000"/>
                  </a:schemeClr>
                </a:solidFill>
                <a:latin typeface="Consolas"/>
              </a:rPr>
              <a:t>operation-policies</a:t>
            </a:r>
          </a:p>
          <a:p>
            <a:r>
              <a:rPr lang="en-US" sz="1800">
                <a:solidFill>
                  <a:schemeClr val="bg1"/>
                </a:solidFill>
                <a:latin typeface="Consolas"/>
              </a:rPr>
              <a:t>            get-invoice.policy.xml</a:t>
            </a:r>
          </a:p>
          <a:p>
            <a:r>
              <a:rPr lang="en-US" sz="1800">
                <a:solidFill>
                  <a:schemeClr val="bg1"/>
                </a:solidFill>
                <a:latin typeface="Consolas"/>
              </a:rPr>
              <a:t>            create-invoice.policy.xml</a:t>
            </a:r>
          </a:p>
          <a:p>
            <a:r>
              <a:rPr lang="en-US" sz="1800">
                <a:solidFill>
                  <a:schemeClr val="bg1"/>
                </a:solidFill>
                <a:latin typeface="Consolas"/>
              </a:rPr>
              <a:t>          invoice-</a:t>
            </a:r>
            <a:r>
              <a:rPr lang="en-US" sz="1800" err="1">
                <a:solidFill>
                  <a:schemeClr val="bg1"/>
                </a:solidFill>
                <a:latin typeface="Consolas"/>
              </a:rPr>
              <a:t>arm.json</a:t>
            </a:r>
          </a:p>
          <a:p>
            <a:r>
              <a:rPr lang="en-US" sz="1800">
                <a:solidFill>
                  <a:schemeClr val="bg1"/>
                </a:solidFill>
                <a:latin typeface="Consolas"/>
              </a:rPr>
              <a:t>          invoice.policy.xml</a:t>
            </a:r>
          </a:p>
          <a:p>
            <a:r>
              <a:rPr lang="en-US" sz="1800">
                <a:solidFill>
                  <a:schemeClr val="bg1"/>
                </a:solidFill>
                <a:latin typeface="Consolas"/>
              </a:rPr>
              <a:t>          invoice.swagger.json</a:t>
            </a:r>
          </a:p>
          <a:p>
            <a:endParaRPr lang="en-US" sz="1800">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
        <p:nvSpPr>
          <p:cNvPr id="16" name="TextBox 15">
            <a:extLst>
              <a:ext uri="{FF2B5EF4-FFF2-40B4-BE49-F238E27FC236}">
                <a16:creationId xmlns:a16="http://schemas.microsoft.com/office/drawing/2014/main" id="{D5CC2EBA-EFA0-44A2-B848-440BC8427F8D}"/>
              </a:ext>
            </a:extLst>
          </p:cNvPr>
          <p:cNvSpPr txBox="1"/>
          <p:nvPr/>
        </p:nvSpPr>
        <p:spPr>
          <a:xfrm>
            <a:off x="6343603" y="466837"/>
            <a:ext cx="319080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Payments service repository</a:t>
            </a:r>
          </a:p>
        </p:txBody>
      </p:sp>
      <p:sp>
        <p:nvSpPr>
          <p:cNvPr id="17" name="TextBox 16">
            <a:extLst>
              <a:ext uri="{FF2B5EF4-FFF2-40B4-BE49-F238E27FC236}">
                <a16:creationId xmlns:a16="http://schemas.microsoft.com/office/drawing/2014/main" id="{423966F6-9CA6-433D-A586-EA34A11CC3AD}"/>
              </a:ext>
            </a:extLst>
          </p:cNvPr>
          <p:cNvSpPr txBox="1"/>
          <p:nvPr/>
        </p:nvSpPr>
        <p:spPr>
          <a:xfrm>
            <a:off x="6342080" y="3455842"/>
            <a:ext cx="323343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Invoice service repository</a:t>
            </a:r>
          </a:p>
        </p:txBody>
      </p:sp>
      <p:pic>
        <p:nvPicPr>
          <p:cNvPr id="6" name="Picture 6" descr="A picture containing object&#10;&#10;Description generated with high confidence">
            <a:extLst>
              <a:ext uri="{FF2B5EF4-FFF2-40B4-BE49-F238E27FC236}">
                <a16:creationId xmlns:a16="http://schemas.microsoft.com/office/drawing/2014/main" id="{D5421C12-EBA8-4234-B35A-6AA1155F07E0}"/>
              </a:ext>
            </a:extLst>
          </p:cNvPr>
          <p:cNvPicPr>
            <a:picLocks noChangeAspect="1"/>
          </p:cNvPicPr>
          <p:nvPr/>
        </p:nvPicPr>
        <p:blipFill>
          <a:blip r:embed="rId3"/>
          <a:stretch>
            <a:fillRect/>
          </a:stretch>
        </p:blipFill>
        <p:spPr>
          <a:xfrm>
            <a:off x="10094588" y="1866125"/>
            <a:ext cx="1162050" cy="416503"/>
          </a:xfrm>
          <a:prstGeom prst="rect">
            <a:avLst/>
          </a:prstGeom>
        </p:spPr>
      </p:pic>
      <p:pic>
        <p:nvPicPr>
          <p:cNvPr id="31" name="Picture 6" descr="A picture containing object&#10;&#10;Description generated with high confidence">
            <a:extLst>
              <a:ext uri="{FF2B5EF4-FFF2-40B4-BE49-F238E27FC236}">
                <a16:creationId xmlns:a16="http://schemas.microsoft.com/office/drawing/2014/main" id="{AC286D68-5231-41DD-8886-8569EE8830B4}"/>
              </a:ext>
            </a:extLst>
          </p:cNvPr>
          <p:cNvPicPr>
            <a:picLocks noChangeAspect="1"/>
          </p:cNvPicPr>
          <p:nvPr/>
        </p:nvPicPr>
        <p:blipFill>
          <a:blip r:embed="rId3"/>
          <a:stretch>
            <a:fillRect/>
          </a:stretch>
        </p:blipFill>
        <p:spPr>
          <a:xfrm>
            <a:off x="9988014" y="5586677"/>
            <a:ext cx="1162050" cy="432489"/>
          </a:xfrm>
          <a:prstGeom prst="rect">
            <a:avLst/>
          </a:prstGeom>
        </p:spPr>
      </p:pic>
    </p:spTree>
    <p:extLst>
      <p:ext uri="{BB962C8B-B14F-4D97-AF65-F5344CB8AC3E}">
        <p14:creationId xmlns:p14="http://schemas.microsoft.com/office/powerpoint/2010/main" val="365649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A94D692D-346F-4969-8395-58D7A29BD005}"/>
              </a:ext>
            </a:extLst>
          </p:cNvPr>
          <p:cNvPicPr>
            <a:picLocks noChangeAspect="1"/>
          </p:cNvPicPr>
          <p:nvPr/>
        </p:nvPicPr>
        <p:blipFill>
          <a:blip r:embed="rId3"/>
          <a:stretch>
            <a:fillRect/>
          </a:stretch>
        </p:blipFill>
        <p:spPr>
          <a:xfrm>
            <a:off x="503712" y="-3900"/>
            <a:ext cx="11184577" cy="6870750"/>
          </a:xfrm>
          <a:prstGeom prst="rect">
            <a:avLst/>
          </a:prstGeom>
        </p:spPr>
      </p:pic>
      <p:sp>
        <p:nvSpPr>
          <p:cNvPr id="2" name="Oval 1">
            <a:extLst>
              <a:ext uri="{FF2B5EF4-FFF2-40B4-BE49-F238E27FC236}">
                <a16:creationId xmlns:a16="http://schemas.microsoft.com/office/drawing/2014/main" id="{60ADEC30-A80C-4C63-B557-9C8FCE5E899C}"/>
              </a:ext>
            </a:extLst>
          </p:cNvPr>
          <p:cNvSpPr/>
          <p:nvPr/>
        </p:nvSpPr>
        <p:spPr bwMode="auto">
          <a:xfrm>
            <a:off x="6530898" y="5118409"/>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7464CF7A-328C-4E5E-8155-6CB5D214C865}"/>
              </a:ext>
            </a:extLst>
          </p:cNvPr>
          <p:cNvSpPr/>
          <p:nvPr/>
        </p:nvSpPr>
        <p:spPr bwMode="auto">
          <a:xfrm>
            <a:off x="6349690" y="6228885"/>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360B05CA-215C-4CCA-A050-E6DAB2EA29A6}"/>
              </a:ext>
            </a:extLst>
          </p:cNvPr>
          <p:cNvSpPr/>
          <p:nvPr/>
        </p:nvSpPr>
        <p:spPr bwMode="auto">
          <a:xfrm>
            <a:off x="1865970" y="3371384"/>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898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7F24-C6BB-4794-ACC6-7769D6521830}"/>
              </a:ext>
            </a:extLst>
          </p:cNvPr>
          <p:cNvSpPr>
            <a:spLocks noGrp="1"/>
          </p:cNvSpPr>
          <p:nvPr>
            <p:ph type="title"/>
          </p:nvPr>
        </p:nvSpPr>
        <p:spPr>
          <a:xfrm>
            <a:off x="588263" y="866287"/>
            <a:ext cx="11018520" cy="553998"/>
          </a:xfrm>
        </p:spPr>
        <p:txBody>
          <a:bodyPr/>
          <a:lstStyle/>
          <a:p>
            <a:r>
              <a:rPr lang="en-US" err="1">
                <a:cs typeface="Segoe UI"/>
              </a:rPr>
              <a:t>Vipps</a:t>
            </a:r>
            <a:r>
              <a:rPr lang="en-US">
                <a:cs typeface="Segoe UI"/>
              </a:rPr>
              <a:t> is mobile payments</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66D27A1E-67E7-4F8A-A7CA-013FFEB9C0C5}"/>
              </a:ext>
            </a:extLst>
          </p:cNvPr>
          <p:cNvPicPr>
            <a:picLocks noGrp="1" noChangeAspect="1"/>
          </p:cNvPicPr>
          <p:nvPr>
            <p:ph type="pic" sz="quarter" idx="11"/>
          </p:nvPr>
        </p:nvPicPr>
        <p:blipFill rotWithShape="1">
          <a:blip r:embed="rId3"/>
          <a:srcRect l="23977" t="29391" r="6250" b="12055"/>
          <a:stretch/>
        </p:blipFill>
        <p:spPr>
          <a:xfrm>
            <a:off x="69273" y="1856509"/>
            <a:ext cx="12053465" cy="5002562"/>
          </a:xfrm>
          <a:prstGeom prst="rect">
            <a:avLst/>
          </a:prstGeom>
        </p:spPr>
      </p:pic>
    </p:spTree>
    <p:extLst>
      <p:ext uri="{BB962C8B-B14F-4D97-AF65-F5344CB8AC3E}">
        <p14:creationId xmlns:p14="http://schemas.microsoft.com/office/powerpoint/2010/main" val="36507213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Architecture</a:t>
            </a:r>
            <a:endParaRPr lang="en-US" dirty="0"/>
          </a:p>
        </p:txBody>
      </p:sp>
    </p:spTree>
    <p:extLst>
      <p:ext uri="{BB962C8B-B14F-4D97-AF65-F5344CB8AC3E}">
        <p14:creationId xmlns:p14="http://schemas.microsoft.com/office/powerpoint/2010/main" val="213202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915D137-0D92-4A7A-A077-E68CB4E3377B}"/>
              </a:ext>
            </a:extLst>
          </p:cNvPr>
          <p:cNvSpPr/>
          <p:nvPr/>
        </p:nvSpPr>
        <p:spPr bwMode="auto">
          <a:xfrm>
            <a:off x="4887252" y="445114"/>
            <a:ext cx="6622846"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grpSp>
        <p:nvGrpSpPr>
          <p:cNvPr id="40" name="Group 39">
            <a:extLst>
              <a:ext uri="{FF2B5EF4-FFF2-40B4-BE49-F238E27FC236}">
                <a16:creationId xmlns:a16="http://schemas.microsoft.com/office/drawing/2014/main" id="{EF7ED617-A36F-465C-B6A5-723CEDABB05B}"/>
              </a:ext>
            </a:extLst>
          </p:cNvPr>
          <p:cNvGrpSpPr/>
          <p:nvPr/>
        </p:nvGrpSpPr>
        <p:grpSpPr>
          <a:xfrm>
            <a:off x="5852432" y="842845"/>
            <a:ext cx="5459916" cy="4937450"/>
            <a:chOff x="5198460" y="983518"/>
            <a:chExt cx="6094270" cy="4937450"/>
          </a:xfrm>
          <a:noFill/>
        </p:grpSpPr>
        <p:sp>
          <p:nvSpPr>
            <p:cNvPr id="41" name="Rectangle 40">
              <a:extLst>
                <a:ext uri="{FF2B5EF4-FFF2-40B4-BE49-F238E27FC236}">
                  <a16:creationId xmlns:a16="http://schemas.microsoft.com/office/drawing/2014/main" id="{499C8043-27CE-4000-9018-2258901FC0A8}"/>
                </a:ext>
              </a:extLst>
            </p:cNvPr>
            <p:cNvSpPr/>
            <p:nvPr/>
          </p:nvSpPr>
          <p:spPr bwMode="auto">
            <a:xfrm>
              <a:off x="5198460" y="1142227"/>
              <a:ext cx="595704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a:t>
              </a:r>
              <a:r>
                <a:rPr lang="en-US" sz="2000" b="1" dirty="0" err="1">
                  <a:gradFill>
                    <a:gsLst>
                      <a:gs pos="2917">
                        <a:srgbClr val="1A1A1A"/>
                      </a:gs>
                      <a:gs pos="30000">
                        <a:srgbClr val="1A1A1A"/>
                      </a:gs>
                    </a:gsLst>
                    <a:lin ang="5400000" scaled="0"/>
                  </a:gradFill>
                  <a:latin typeface="Segoe UI Semibold"/>
                </a:rPr>
                <a:t>zure</a:t>
              </a:r>
              <a:r>
                <a:rPr lang="en-US" sz="2000" b="1" dirty="0">
                  <a:gradFill>
                    <a:gsLst>
                      <a:gs pos="2917">
                        <a:srgbClr val="1A1A1A"/>
                      </a:gs>
                      <a:gs pos="30000">
                        <a:srgbClr val="1A1A1A"/>
                      </a:gs>
                    </a:gsLst>
                    <a:lin ang="5400000" scaled="0"/>
                  </a:gradFill>
                  <a:latin typeface="Segoe UI Semibold"/>
                </a:rPr>
                <a:t> Kubernetes Service (AKS)</a:t>
              </a: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B662FDE3-629B-48E6-A2D9-CE936C04660F}"/>
                </a:ext>
              </a:extLst>
            </p:cNvPr>
            <p:cNvSpPr/>
            <p:nvPr/>
          </p:nvSpPr>
          <p:spPr bwMode="auto">
            <a:xfrm>
              <a:off x="10926840" y="983518"/>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06" name="Picture 46">
            <a:extLst>
              <a:ext uri="{FF2B5EF4-FFF2-40B4-BE49-F238E27FC236}">
                <a16:creationId xmlns:a16="http://schemas.microsoft.com/office/drawing/2014/main" id="{937CB0A8-79FD-45C1-B3A5-AB9626C73CF3}"/>
              </a:ext>
            </a:extLst>
          </p:cNvPr>
          <p:cNvPicPr>
            <a:picLocks noChangeAspect="1"/>
          </p:cNvPicPr>
          <p:nvPr/>
        </p:nvPicPr>
        <p:blipFill rotWithShape="1">
          <a:blip r:embed="rId3"/>
          <a:srcRect t="11651" b="11651"/>
          <a:stretch/>
        </p:blipFill>
        <p:spPr>
          <a:xfrm>
            <a:off x="10992207" y="807863"/>
            <a:ext cx="413324" cy="399924"/>
          </a:xfrm>
          <a:prstGeom prst="rect">
            <a:avLst/>
          </a:prstGeom>
          <a:noFill/>
        </p:spPr>
      </p:pic>
      <p:cxnSp>
        <p:nvCxnSpPr>
          <p:cNvPr id="68" name="Straight Arrow Connector 67">
            <a:extLst>
              <a:ext uri="{FF2B5EF4-FFF2-40B4-BE49-F238E27FC236}">
                <a16:creationId xmlns:a16="http://schemas.microsoft.com/office/drawing/2014/main" id="{E8E5268D-2988-4F23-BEB9-47AA486251BA}"/>
              </a:ext>
            </a:extLst>
          </p:cNvPr>
          <p:cNvCxnSpPr>
            <a:cxnSpLocks/>
            <a:endCxn id="49" idx="1"/>
          </p:cNvCxnSpPr>
          <p:nvPr/>
        </p:nvCxnSpPr>
        <p:spPr>
          <a:xfrm>
            <a:off x="776608" y="2513433"/>
            <a:ext cx="934004" cy="1956"/>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EA911F6-3890-4C76-9513-D9DAF39D0473}"/>
              </a:ext>
            </a:extLst>
          </p:cNvPr>
          <p:cNvCxnSpPr>
            <a:cxnSpLocks/>
            <a:endCxn id="108" idx="1"/>
          </p:cNvCxnSpPr>
          <p:nvPr/>
        </p:nvCxnSpPr>
        <p:spPr>
          <a:xfrm>
            <a:off x="776608" y="5074584"/>
            <a:ext cx="934004"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35F42A8-139D-4533-B8AC-E0160627DB08}"/>
              </a:ext>
            </a:extLst>
          </p:cNvPr>
          <p:cNvGrpSpPr/>
          <p:nvPr/>
        </p:nvGrpSpPr>
        <p:grpSpPr>
          <a:xfrm>
            <a:off x="1439760" y="812038"/>
            <a:ext cx="2175651" cy="4968257"/>
            <a:chOff x="1439760" y="812038"/>
            <a:chExt cx="2175651" cy="4968257"/>
          </a:xfrm>
        </p:grpSpPr>
        <p:sp>
          <p:nvSpPr>
            <p:cNvPr id="45" name="Rectangle 44">
              <a:extLst>
                <a:ext uri="{FF2B5EF4-FFF2-40B4-BE49-F238E27FC236}">
                  <a16:creationId xmlns:a16="http://schemas.microsoft.com/office/drawing/2014/main" id="{AFC5B70B-6129-47EF-BF1B-800AB4E9DC91}"/>
                </a:ext>
              </a:extLst>
            </p:cNvPr>
            <p:cNvSpPr/>
            <p:nvPr/>
          </p:nvSpPr>
          <p:spPr bwMode="auto">
            <a:xfrm>
              <a:off x="1439760" y="1001554"/>
              <a:ext cx="1949825" cy="4778741"/>
            </a:xfrm>
            <a:prstGeom prst="rect">
              <a:avLst/>
            </a:prstGeom>
            <a:no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6" name="Group 45">
              <a:extLst>
                <a:ext uri="{FF2B5EF4-FFF2-40B4-BE49-F238E27FC236}">
                  <a16:creationId xmlns:a16="http://schemas.microsoft.com/office/drawing/2014/main" id="{3AF904FE-C165-4B0C-9F5D-AA152EA83D06}"/>
                </a:ext>
              </a:extLst>
            </p:cNvPr>
            <p:cNvGrpSpPr/>
            <p:nvPr/>
          </p:nvGrpSpPr>
          <p:grpSpPr>
            <a:xfrm>
              <a:off x="3202936" y="812038"/>
              <a:ext cx="412475" cy="410460"/>
              <a:chOff x="8828176" y="3136726"/>
              <a:chExt cx="412475" cy="410460"/>
            </a:xfrm>
            <a:noFill/>
          </p:grpSpPr>
          <p:sp>
            <p:nvSpPr>
              <p:cNvPr id="47" name="Rectangle 46">
                <a:extLst>
                  <a:ext uri="{FF2B5EF4-FFF2-40B4-BE49-F238E27FC236}">
                    <a16:creationId xmlns:a16="http://schemas.microsoft.com/office/drawing/2014/main" id="{98B203BD-F19E-4C4C-BB16-8AB403F6EBA1}"/>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Picture 47">
                <a:extLst>
                  <a:ext uri="{FF2B5EF4-FFF2-40B4-BE49-F238E27FC236}">
                    <a16:creationId xmlns:a16="http://schemas.microsoft.com/office/drawing/2014/main" id="{829AC5B4-ED68-402B-9EE3-4E1BC4F58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sp>
          <p:nvSpPr>
            <p:cNvPr id="49" name="Rectangle 48">
              <a:extLst>
                <a:ext uri="{FF2B5EF4-FFF2-40B4-BE49-F238E27FC236}">
                  <a16:creationId xmlns:a16="http://schemas.microsoft.com/office/drawing/2014/main" id="{F735A9C7-558C-47A8-B3B9-B1390FC2D771}"/>
                </a:ext>
              </a:extLst>
            </p:cNvPr>
            <p:cNvSpPr/>
            <p:nvPr/>
          </p:nvSpPr>
          <p:spPr bwMode="auto">
            <a:xfrm>
              <a:off x="1710612" y="224454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X</a:t>
              </a:r>
            </a:p>
          </p:txBody>
        </p:sp>
        <p:sp>
          <p:nvSpPr>
            <p:cNvPr id="108" name="Rectangle 107">
              <a:extLst>
                <a:ext uri="{FF2B5EF4-FFF2-40B4-BE49-F238E27FC236}">
                  <a16:creationId xmlns:a16="http://schemas.microsoft.com/office/drawing/2014/main" id="{9FF96652-7435-4EC6-A16A-3A56552751D4}"/>
                </a:ext>
              </a:extLst>
            </p:cNvPr>
            <p:cNvSpPr/>
            <p:nvPr/>
          </p:nvSpPr>
          <p:spPr bwMode="auto">
            <a:xfrm>
              <a:off x="1710612" y="480374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Y</a:t>
              </a:r>
            </a:p>
          </p:txBody>
        </p:sp>
      </p:grpSp>
      <p:sp>
        <p:nvSpPr>
          <p:cNvPr id="137" name="Rectangle 136">
            <a:extLst>
              <a:ext uri="{FF2B5EF4-FFF2-40B4-BE49-F238E27FC236}">
                <a16:creationId xmlns:a16="http://schemas.microsoft.com/office/drawing/2014/main" id="{413985B2-A82D-496A-861D-6D91BAC917A0}"/>
              </a:ext>
            </a:extLst>
          </p:cNvPr>
          <p:cNvSpPr/>
          <p:nvPr/>
        </p:nvSpPr>
        <p:spPr bwMode="auto">
          <a:xfrm>
            <a:off x="9613556" y="4549506"/>
            <a:ext cx="476496" cy="47649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38" name="Rectangle 137">
            <a:extLst>
              <a:ext uri="{FF2B5EF4-FFF2-40B4-BE49-F238E27FC236}">
                <a16:creationId xmlns:a16="http://schemas.microsoft.com/office/drawing/2014/main" id="{16DF7F25-C39D-45C4-B5E5-5A04912E4352}"/>
              </a:ext>
            </a:extLst>
          </p:cNvPr>
          <p:cNvSpPr/>
          <p:nvPr/>
        </p:nvSpPr>
        <p:spPr bwMode="auto">
          <a:xfrm>
            <a:off x="9613556" y="5123165"/>
            <a:ext cx="476496" cy="47649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0" name="Rectangle 139">
            <a:extLst>
              <a:ext uri="{FF2B5EF4-FFF2-40B4-BE49-F238E27FC236}">
                <a16:creationId xmlns:a16="http://schemas.microsoft.com/office/drawing/2014/main" id="{E159054D-C70F-4704-9C37-1D75E27D31B1}"/>
              </a:ext>
            </a:extLst>
          </p:cNvPr>
          <p:cNvSpPr/>
          <p:nvPr/>
        </p:nvSpPr>
        <p:spPr bwMode="auto">
          <a:xfrm>
            <a:off x="9613556" y="1988356"/>
            <a:ext cx="476496" cy="476494"/>
          </a:xfrm>
          <a:prstGeom prst="rect">
            <a:avLst/>
          </a:prstGeom>
          <a:solidFill>
            <a:schemeClr val="accent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1" name="Rectangle 140">
            <a:extLst>
              <a:ext uri="{FF2B5EF4-FFF2-40B4-BE49-F238E27FC236}">
                <a16:creationId xmlns:a16="http://schemas.microsoft.com/office/drawing/2014/main" id="{8A549596-C034-4828-9FA1-EC1D9B328752}"/>
              </a:ext>
            </a:extLst>
          </p:cNvPr>
          <p:cNvSpPr/>
          <p:nvPr/>
        </p:nvSpPr>
        <p:spPr bwMode="auto">
          <a:xfrm>
            <a:off x="9613556" y="2562015"/>
            <a:ext cx="476496" cy="476494"/>
          </a:xfrm>
          <a:prstGeom prst="rect">
            <a:avLst/>
          </a:prstGeom>
          <a:solidFill>
            <a:schemeClr val="accent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nvGrpSpPr>
          <p:cNvPr id="22" name="Group 21">
            <a:extLst>
              <a:ext uri="{FF2B5EF4-FFF2-40B4-BE49-F238E27FC236}">
                <a16:creationId xmlns:a16="http://schemas.microsoft.com/office/drawing/2014/main" id="{87CC8F03-01B5-47EA-9EF9-D34638565D84}"/>
              </a:ext>
            </a:extLst>
          </p:cNvPr>
          <p:cNvGrpSpPr/>
          <p:nvPr/>
        </p:nvGrpSpPr>
        <p:grpSpPr>
          <a:xfrm>
            <a:off x="7411194" y="2222962"/>
            <a:ext cx="2215062" cy="3199409"/>
            <a:chOff x="7411194" y="2222962"/>
            <a:chExt cx="2215062" cy="3199409"/>
          </a:xfrm>
        </p:grpSpPr>
        <p:sp>
          <p:nvSpPr>
            <p:cNvPr id="50" name="Rectangle 49">
              <a:extLst>
                <a:ext uri="{FF2B5EF4-FFF2-40B4-BE49-F238E27FC236}">
                  <a16:creationId xmlns:a16="http://schemas.microsoft.com/office/drawing/2014/main" id="{C44A1055-7276-430A-BAFC-23B514EE6756}"/>
                </a:ext>
              </a:extLst>
            </p:cNvPr>
            <p:cNvSpPr/>
            <p:nvPr/>
          </p:nvSpPr>
          <p:spPr bwMode="auto">
            <a:xfrm>
              <a:off x="7411194" y="2222962"/>
              <a:ext cx="1664208" cy="695575"/>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lang="en-US" sz="1000">
                  <a:gradFill>
                    <a:gsLst>
                      <a:gs pos="2917">
                        <a:srgbClr val="1A1A1A"/>
                      </a:gs>
                      <a:gs pos="30000">
                        <a:srgbClr val="1A1A1A"/>
                      </a:gs>
                    </a:gsLst>
                    <a:lin ang="5400000" scaled="0"/>
                  </a:gradFill>
                  <a:latin typeface="Segoe UI"/>
                </a:rPr>
                <a:t>type: </a:t>
              </a:r>
              <a:r>
                <a:rPr lang="en-US" sz="1000" err="1">
                  <a:gradFill>
                    <a:gsLst>
                      <a:gs pos="2917">
                        <a:srgbClr val="1A1A1A"/>
                      </a:gs>
                      <a:gs pos="30000">
                        <a:srgbClr val="1A1A1A"/>
                      </a:gs>
                    </a:gsLst>
                    <a:lin ang="5400000" scaled="0"/>
                  </a:gradFill>
                  <a:latin typeface="Segoe UI"/>
                </a:rPr>
                <a:t>ClusterIP</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6BA055E9-4882-4A48-9817-6D040D01CE73}"/>
                </a:ext>
              </a:extLst>
            </p:cNvPr>
            <p:cNvSpPr/>
            <p:nvPr/>
          </p:nvSpPr>
          <p:spPr bwMode="auto">
            <a:xfrm>
              <a:off x="7411194" y="4726796"/>
              <a:ext cx="1664208" cy="695575"/>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B</a:t>
              </a:r>
            </a:p>
            <a:p>
              <a:pPr lvl="0" algn="ctr">
                <a:defRPr/>
              </a:pPr>
              <a:r>
                <a:rPr lang="en-US" sz="1000">
                  <a:gradFill>
                    <a:gsLst>
                      <a:gs pos="2917">
                        <a:srgbClr val="1A1A1A"/>
                      </a:gs>
                      <a:gs pos="30000">
                        <a:srgbClr val="1A1A1A"/>
                      </a:gs>
                    </a:gsLst>
                    <a:lin ang="5400000" scaled="0"/>
                  </a:gradFill>
                </a:rPr>
                <a:t>type: </a:t>
              </a:r>
              <a:r>
                <a:rPr lang="en-US" sz="1000" err="1">
                  <a:gradFill>
                    <a:gsLst>
                      <a:gs pos="2917">
                        <a:srgbClr val="1A1A1A"/>
                      </a:gs>
                      <a:gs pos="30000">
                        <a:srgbClr val="1A1A1A"/>
                      </a:gs>
                    </a:gsLst>
                    <a:lin ang="5400000" scaled="0"/>
                  </a:gradFill>
                </a:rPr>
                <a:t>ClusterIP</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34C3499-8313-419B-A5A8-A7DE7FB28057}"/>
                </a:ext>
              </a:extLst>
            </p:cNvPr>
            <p:cNvGrpSpPr/>
            <p:nvPr/>
          </p:nvGrpSpPr>
          <p:grpSpPr>
            <a:xfrm>
              <a:off x="9075402" y="4787752"/>
              <a:ext cx="550854" cy="573659"/>
              <a:chOff x="9075402" y="4787752"/>
              <a:chExt cx="550854" cy="573659"/>
            </a:xfrm>
          </p:grpSpPr>
          <p:cxnSp>
            <p:nvCxnSpPr>
              <p:cNvPr id="11" name="Connector: Elbow 10">
                <a:extLst>
                  <a:ext uri="{FF2B5EF4-FFF2-40B4-BE49-F238E27FC236}">
                    <a16:creationId xmlns:a16="http://schemas.microsoft.com/office/drawing/2014/main" id="{B07FED59-AF63-4091-9ABC-2F1193542DD4}"/>
                  </a:ext>
                </a:extLst>
              </p:cNvPr>
              <p:cNvCxnSpPr>
                <a:stCxn id="137" idx="1"/>
                <a:endCxn id="138" idx="1"/>
              </p:cNvCxnSpPr>
              <p:nvPr/>
            </p:nvCxnSpPr>
            <p:spPr>
              <a:xfrm rot="10800000" flipV="1">
                <a:off x="9613556" y="4787752"/>
                <a:ext cx="12700" cy="573659"/>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CAA553-031D-45FF-9A77-22FEBC8C4234}"/>
                  </a:ext>
                </a:extLst>
              </p:cNvPr>
              <p:cNvCxnSpPr>
                <a:cxnSpLocks/>
                <a:stCxn id="83" idx="3"/>
              </p:cNvCxnSpPr>
              <p:nvPr/>
            </p:nvCxnSpPr>
            <p:spPr>
              <a:xfrm>
                <a:off x="9075402" y="5074584"/>
                <a:ext cx="342071"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C97B415-1D60-4393-A66A-E2705EA4535A}"/>
                </a:ext>
              </a:extLst>
            </p:cNvPr>
            <p:cNvGrpSpPr/>
            <p:nvPr/>
          </p:nvGrpSpPr>
          <p:grpSpPr>
            <a:xfrm>
              <a:off x="9075402" y="2226602"/>
              <a:ext cx="550854" cy="573659"/>
              <a:chOff x="9075402" y="2226602"/>
              <a:chExt cx="550854" cy="573659"/>
            </a:xfrm>
          </p:grpSpPr>
          <p:cxnSp>
            <p:nvCxnSpPr>
              <p:cNvPr id="9" name="Connector: Elbow 8">
                <a:extLst>
                  <a:ext uri="{FF2B5EF4-FFF2-40B4-BE49-F238E27FC236}">
                    <a16:creationId xmlns:a16="http://schemas.microsoft.com/office/drawing/2014/main" id="{8883ED5A-1971-46CD-BB4A-38CDB1EB8991}"/>
                  </a:ext>
                </a:extLst>
              </p:cNvPr>
              <p:cNvCxnSpPr>
                <a:stCxn id="140" idx="1"/>
                <a:endCxn id="141" idx="1"/>
              </p:cNvCxnSpPr>
              <p:nvPr/>
            </p:nvCxnSpPr>
            <p:spPr>
              <a:xfrm rot="10800000" flipV="1">
                <a:off x="9613556" y="2226602"/>
                <a:ext cx="12700" cy="573659"/>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9EA2E9-E9DC-4828-AF62-B41B0677CC56}"/>
                  </a:ext>
                </a:extLst>
              </p:cNvPr>
              <p:cNvCxnSpPr>
                <a:cxnSpLocks/>
                <a:stCxn id="50" idx="3"/>
              </p:cNvCxnSpPr>
              <p:nvPr/>
            </p:nvCxnSpPr>
            <p:spPr>
              <a:xfrm>
                <a:off x="9075402" y="2570750"/>
                <a:ext cx="342071"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3FC02F3F-5BC1-49EB-9ABD-D3A1C3112013}"/>
              </a:ext>
            </a:extLst>
          </p:cNvPr>
          <p:cNvGrpSpPr/>
          <p:nvPr/>
        </p:nvGrpSpPr>
        <p:grpSpPr>
          <a:xfrm>
            <a:off x="5152756" y="2570750"/>
            <a:ext cx="2271138" cy="2503834"/>
            <a:chOff x="5152756" y="2570750"/>
            <a:chExt cx="2271138" cy="2503834"/>
          </a:xfrm>
        </p:grpSpPr>
        <p:cxnSp>
          <p:nvCxnSpPr>
            <p:cNvPr id="19" name="Connector: Elbow 18">
              <a:extLst>
                <a:ext uri="{FF2B5EF4-FFF2-40B4-BE49-F238E27FC236}">
                  <a16:creationId xmlns:a16="http://schemas.microsoft.com/office/drawing/2014/main" id="{6B18BA68-4F86-4CA6-AA4B-27F297035CD8}"/>
                </a:ext>
              </a:extLst>
            </p:cNvPr>
            <p:cNvCxnSpPr>
              <a:stCxn id="50" idx="1"/>
              <a:endCxn id="83" idx="1"/>
            </p:cNvCxnSpPr>
            <p:nvPr/>
          </p:nvCxnSpPr>
          <p:spPr>
            <a:xfrm rot="10800000" flipV="1">
              <a:off x="7411194" y="2570750"/>
              <a:ext cx="12700" cy="2503834"/>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E40998-1A7C-4A21-B8DC-31B5D562606F}"/>
                </a:ext>
              </a:extLst>
            </p:cNvPr>
            <p:cNvCxnSpPr>
              <a:cxnSpLocks/>
              <a:stCxn id="120" idx="3"/>
            </p:cNvCxnSpPr>
            <p:nvPr/>
          </p:nvCxnSpPr>
          <p:spPr>
            <a:xfrm>
              <a:off x="6552108" y="3794986"/>
              <a:ext cx="626614"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0E5B538-2ECF-481A-AC6D-D8648EB3B55F}"/>
                </a:ext>
              </a:extLst>
            </p:cNvPr>
            <p:cNvSpPr/>
            <p:nvPr/>
          </p:nvSpPr>
          <p:spPr bwMode="auto">
            <a:xfrm>
              <a:off x="5152756" y="3401032"/>
              <a:ext cx="1399352" cy="78790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Ingress Controller</a:t>
              </a:r>
            </a:p>
          </p:txBody>
        </p:sp>
      </p:grpSp>
      <p:grpSp>
        <p:nvGrpSpPr>
          <p:cNvPr id="28" name="Group 27">
            <a:extLst>
              <a:ext uri="{FF2B5EF4-FFF2-40B4-BE49-F238E27FC236}">
                <a16:creationId xmlns:a16="http://schemas.microsoft.com/office/drawing/2014/main" id="{54D64EE5-34D0-4AC1-97D6-6C22B75E4103}"/>
              </a:ext>
            </a:extLst>
          </p:cNvPr>
          <p:cNvGrpSpPr/>
          <p:nvPr/>
        </p:nvGrpSpPr>
        <p:grpSpPr>
          <a:xfrm>
            <a:off x="3124076" y="2515389"/>
            <a:ext cx="2028680" cy="2559195"/>
            <a:chOff x="3124076" y="2515389"/>
            <a:chExt cx="2028680" cy="2559195"/>
          </a:xfrm>
        </p:grpSpPr>
        <p:grpSp>
          <p:nvGrpSpPr>
            <p:cNvPr id="27" name="Group 26">
              <a:extLst>
                <a:ext uri="{FF2B5EF4-FFF2-40B4-BE49-F238E27FC236}">
                  <a16:creationId xmlns:a16="http://schemas.microsoft.com/office/drawing/2014/main" id="{87B8386A-EA96-4C68-8A73-CC69856DB859}"/>
                </a:ext>
              </a:extLst>
            </p:cNvPr>
            <p:cNvGrpSpPr/>
            <p:nvPr/>
          </p:nvGrpSpPr>
          <p:grpSpPr>
            <a:xfrm>
              <a:off x="3124076" y="2515389"/>
              <a:ext cx="2028680" cy="2559195"/>
              <a:chOff x="3124076" y="2515389"/>
              <a:chExt cx="2028680" cy="2559195"/>
            </a:xfrm>
          </p:grpSpPr>
          <p:cxnSp>
            <p:nvCxnSpPr>
              <p:cNvPr id="21" name="Connector: Elbow 20">
                <a:extLst>
                  <a:ext uri="{FF2B5EF4-FFF2-40B4-BE49-F238E27FC236}">
                    <a16:creationId xmlns:a16="http://schemas.microsoft.com/office/drawing/2014/main" id="{02A86130-55A6-444A-99D6-3F349E1C2510}"/>
                  </a:ext>
                </a:extLst>
              </p:cNvPr>
              <p:cNvCxnSpPr>
                <a:stCxn id="49" idx="3"/>
                <a:endCxn id="108" idx="3"/>
              </p:cNvCxnSpPr>
              <p:nvPr/>
            </p:nvCxnSpPr>
            <p:spPr>
              <a:xfrm>
                <a:off x="3124076" y="2515389"/>
                <a:ext cx="12700" cy="2559195"/>
              </a:xfrm>
              <a:prstGeom prst="bentConnector3">
                <a:avLst>
                  <a:gd name="adj1" fmla="val 5250000"/>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835300-974F-49E1-8D31-9AF7E6EB95DC}"/>
                  </a:ext>
                </a:extLst>
              </p:cNvPr>
              <p:cNvCxnSpPr>
                <a:cxnSpLocks/>
                <a:endCxn id="120" idx="1"/>
              </p:cNvCxnSpPr>
              <p:nvPr/>
            </p:nvCxnSpPr>
            <p:spPr>
              <a:xfrm>
                <a:off x="3800428" y="3794986"/>
                <a:ext cx="1352328" cy="0"/>
              </a:xfrm>
              <a:prstGeom prst="straightConnector1">
                <a:avLst/>
              </a:prstGeom>
              <a:ln w="15875">
                <a:solidFill>
                  <a:schemeClr val="accent3"/>
                </a:solidFill>
                <a:prstDash val="sysDash"/>
                <a:headEnd type="none" w="lg" len="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A996B0-AA8F-4A71-88A8-1D78E261078D}"/>
                  </a:ext>
                </a:extLst>
              </p:cNvPr>
              <p:cNvGrpSpPr/>
              <p:nvPr/>
            </p:nvGrpSpPr>
            <p:grpSpPr>
              <a:xfrm>
                <a:off x="4118329" y="3490319"/>
                <a:ext cx="609332" cy="609332"/>
                <a:chOff x="3921046" y="2362200"/>
                <a:chExt cx="609332" cy="609332"/>
              </a:xfrm>
            </p:grpSpPr>
            <p:sp>
              <p:nvSpPr>
                <p:cNvPr id="60" name="Oval 59">
                  <a:extLst>
                    <a:ext uri="{FF2B5EF4-FFF2-40B4-BE49-F238E27FC236}">
                      <a16:creationId xmlns:a16="http://schemas.microsoft.com/office/drawing/2014/main" id="{81CC20A2-EDB2-493A-9460-DF3F4ACB99EF}"/>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Lock">
                  <a:extLst>
                    <a:ext uri="{FF2B5EF4-FFF2-40B4-BE49-F238E27FC236}">
                      <a16:creationId xmlns:a16="http://schemas.microsoft.com/office/drawing/2014/main" id="{67651292-C955-42E5-A58D-4FDEC8A132DD}"/>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642312F8-450C-4B97-9E56-744084AABF74}"/>
                </a:ext>
              </a:extLst>
            </p:cNvPr>
            <p:cNvSpPr txBox="1"/>
            <p:nvPr/>
          </p:nvSpPr>
          <p:spPr>
            <a:xfrm>
              <a:off x="4256283" y="4218231"/>
              <a:ext cx="333426" cy="1661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200" dirty="0" err="1">
                  <a:gradFill>
                    <a:gsLst>
                      <a:gs pos="2917">
                        <a:srgbClr val="0078D4"/>
                      </a:gs>
                      <a:gs pos="30000">
                        <a:srgbClr val="0078D4"/>
                      </a:gs>
                    </a:gsLst>
                    <a:lin ang="5400000" scaled="0"/>
                  </a:gradFill>
                  <a:latin typeface="Segoe UI"/>
                </a:rPr>
                <a:t>mTLS</a:t>
              </a:r>
              <a:endParaRPr kumimoji="0" lang="en-US" sz="12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B8163571-35D3-B74A-BC9D-8165F1731CBD}"/>
              </a:ext>
            </a:extLst>
          </p:cNvPr>
          <p:cNvSpPr/>
          <p:nvPr/>
        </p:nvSpPr>
        <p:spPr bwMode="auto">
          <a:xfrm>
            <a:off x="1165169" y="445114"/>
            <a:ext cx="2770423"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sp>
        <p:nvSpPr>
          <p:cNvPr id="2" name="Rectangle 1">
            <a:extLst>
              <a:ext uri="{FF2B5EF4-FFF2-40B4-BE49-F238E27FC236}">
                <a16:creationId xmlns:a16="http://schemas.microsoft.com/office/drawing/2014/main" id="{192C4960-711F-B746-A91E-A14ED56C499F}"/>
              </a:ext>
            </a:extLst>
          </p:cNvPr>
          <p:cNvSpPr/>
          <p:nvPr/>
        </p:nvSpPr>
        <p:spPr>
          <a:xfrm>
            <a:off x="436334" y="6370472"/>
            <a:ext cx="11319332" cy="369332"/>
          </a:xfrm>
          <a:prstGeom prst="rect">
            <a:avLst/>
          </a:prstGeom>
        </p:spPr>
        <p:txBody>
          <a:bodyPr wrap="square">
            <a:spAutoFit/>
          </a:bodyPr>
          <a:lstStyle/>
          <a:p>
            <a:r>
              <a:rPr lang="en-US" sz="1800" dirty="0">
                <a:latin typeface="Segoe UI Light" pitchFamily="34" charset="0"/>
              </a:rPr>
              <a:t>Abstraction layer in front of pods and a reliable way for accessing pods because </a:t>
            </a:r>
            <a:r>
              <a:rPr lang="en-US" sz="1800" b="1" dirty="0">
                <a:latin typeface="Segoe UI Light" pitchFamily="34" charset="0"/>
              </a:rPr>
              <a:t>Pods can run anywhere in the cluster.</a:t>
            </a:r>
          </a:p>
        </p:txBody>
      </p:sp>
    </p:spTree>
    <p:extLst>
      <p:ext uri="{BB962C8B-B14F-4D97-AF65-F5344CB8AC3E}">
        <p14:creationId xmlns:p14="http://schemas.microsoft.com/office/powerpoint/2010/main" val="21482800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Arrow Connector 67">
            <a:extLst>
              <a:ext uri="{FF2B5EF4-FFF2-40B4-BE49-F238E27FC236}">
                <a16:creationId xmlns:a16="http://schemas.microsoft.com/office/drawing/2014/main" id="{E8E5268D-2988-4F23-BEB9-47AA486251BA}"/>
              </a:ext>
            </a:extLst>
          </p:cNvPr>
          <p:cNvCxnSpPr>
            <a:cxnSpLocks/>
            <a:endCxn id="49" idx="1"/>
          </p:cNvCxnSpPr>
          <p:nvPr/>
        </p:nvCxnSpPr>
        <p:spPr>
          <a:xfrm>
            <a:off x="1762711" y="2607399"/>
            <a:ext cx="100081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EA911F6-3890-4C76-9513-D9DAF39D0473}"/>
              </a:ext>
            </a:extLst>
          </p:cNvPr>
          <p:cNvCxnSpPr>
            <a:cxnSpLocks/>
            <a:endCxn id="108" idx="1"/>
          </p:cNvCxnSpPr>
          <p:nvPr/>
        </p:nvCxnSpPr>
        <p:spPr>
          <a:xfrm>
            <a:off x="1762711" y="5184534"/>
            <a:ext cx="100081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47E63ED-912C-4F7A-ADCB-F27F221D0E25}"/>
              </a:ext>
            </a:extLst>
          </p:cNvPr>
          <p:cNvGrpSpPr/>
          <p:nvPr/>
        </p:nvGrpSpPr>
        <p:grpSpPr>
          <a:xfrm>
            <a:off x="2486760" y="906003"/>
            <a:ext cx="2175651" cy="4968257"/>
            <a:chOff x="2486760" y="906003"/>
            <a:chExt cx="2175651" cy="4968257"/>
          </a:xfrm>
        </p:grpSpPr>
        <p:grpSp>
          <p:nvGrpSpPr>
            <p:cNvPr id="44" name="Group 43">
              <a:extLst>
                <a:ext uri="{FF2B5EF4-FFF2-40B4-BE49-F238E27FC236}">
                  <a16:creationId xmlns:a16="http://schemas.microsoft.com/office/drawing/2014/main" id="{39E41CF0-7E87-43FD-B2E5-E3C794E66228}"/>
                </a:ext>
              </a:extLst>
            </p:cNvPr>
            <p:cNvGrpSpPr/>
            <p:nvPr/>
          </p:nvGrpSpPr>
          <p:grpSpPr>
            <a:xfrm>
              <a:off x="2486760" y="906003"/>
              <a:ext cx="2175651" cy="4968257"/>
              <a:chOff x="3135417" y="952711"/>
              <a:chExt cx="2175651" cy="4968257"/>
            </a:xfrm>
            <a:noFill/>
          </p:grpSpPr>
          <p:sp>
            <p:nvSpPr>
              <p:cNvPr id="45" name="Rectangle 44">
                <a:extLst>
                  <a:ext uri="{FF2B5EF4-FFF2-40B4-BE49-F238E27FC236}">
                    <a16:creationId xmlns:a16="http://schemas.microsoft.com/office/drawing/2014/main" id="{AFC5B70B-6129-47EF-BF1B-800AB4E9DC91}"/>
                  </a:ext>
                </a:extLst>
              </p:cNvPr>
              <p:cNvSpPr/>
              <p:nvPr/>
            </p:nvSpPr>
            <p:spPr bwMode="auto">
              <a:xfrm>
                <a:off x="3135417"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6" name="Group 45">
                <a:extLst>
                  <a:ext uri="{FF2B5EF4-FFF2-40B4-BE49-F238E27FC236}">
                    <a16:creationId xmlns:a16="http://schemas.microsoft.com/office/drawing/2014/main" id="{3AF904FE-C165-4B0C-9F5D-AA152EA83D06}"/>
                  </a:ext>
                </a:extLst>
              </p:cNvPr>
              <p:cNvGrpSpPr/>
              <p:nvPr/>
            </p:nvGrpSpPr>
            <p:grpSpPr>
              <a:xfrm>
                <a:off x="3361196" y="952711"/>
                <a:ext cx="1949872" cy="410460"/>
                <a:chOff x="8828176" y="3136726"/>
                <a:chExt cx="1949872" cy="410460"/>
              </a:xfrm>
              <a:grpFill/>
            </p:grpSpPr>
            <p:sp>
              <p:nvSpPr>
                <p:cNvPr id="47" name="Rectangle 46">
                  <a:extLst>
                    <a:ext uri="{FF2B5EF4-FFF2-40B4-BE49-F238E27FC236}">
                      <a16:creationId xmlns:a16="http://schemas.microsoft.com/office/drawing/2014/main" id="{98B203BD-F19E-4C4C-BB16-8AB403F6EBA1}"/>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Picture 47">
                  <a:extLst>
                    <a:ext uri="{FF2B5EF4-FFF2-40B4-BE49-F238E27FC236}">
                      <a16:creationId xmlns:a16="http://schemas.microsoft.com/office/drawing/2014/main" id="{829AC5B4-ED68-402B-9EE3-4E1BC4F58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7586" y="3136726"/>
                  <a:ext cx="410462" cy="410460"/>
                </a:xfrm>
                <a:prstGeom prst="rect">
                  <a:avLst/>
                </a:prstGeom>
                <a:grpFill/>
              </p:spPr>
            </p:pic>
          </p:grpSp>
        </p:grpSp>
        <p:sp>
          <p:nvSpPr>
            <p:cNvPr id="49" name="Rectangle 48">
              <a:extLst>
                <a:ext uri="{FF2B5EF4-FFF2-40B4-BE49-F238E27FC236}">
                  <a16:creationId xmlns:a16="http://schemas.microsoft.com/office/drawing/2014/main" id="{F735A9C7-558C-47A8-B3B9-B1390FC2D771}"/>
                </a:ext>
              </a:extLst>
            </p:cNvPr>
            <p:cNvSpPr/>
            <p:nvPr/>
          </p:nvSpPr>
          <p:spPr bwMode="auto">
            <a:xfrm>
              <a:off x="2763526" y="233655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8" name="Rectangle 107">
              <a:extLst>
                <a:ext uri="{FF2B5EF4-FFF2-40B4-BE49-F238E27FC236}">
                  <a16:creationId xmlns:a16="http://schemas.microsoft.com/office/drawing/2014/main" id="{9FF96652-7435-4EC6-A16A-3A56552751D4}"/>
                </a:ext>
              </a:extLst>
            </p:cNvPr>
            <p:cNvSpPr/>
            <p:nvPr/>
          </p:nvSpPr>
          <p:spPr bwMode="auto">
            <a:xfrm>
              <a:off x="2763526" y="491369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Y</a:t>
              </a:r>
            </a:p>
          </p:txBody>
        </p:sp>
      </p:grpSp>
      <p:cxnSp>
        <p:nvCxnSpPr>
          <p:cNvPr id="43" name="Straight Arrow Connector 42">
            <a:extLst>
              <a:ext uri="{FF2B5EF4-FFF2-40B4-BE49-F238E27FC236}">
                <a16:creationId xmlns:a16="http://schemas.microsoft.com/office/drawing/2014/main" id="{A4821252-4ED5-452E-8791-2C8C57D6DADE}"/>
              </a:ext>
            </a:extLst>
          </p:cNvPr>
          <p:cNvCxnSpPr>
            <a:cxnSpLocks/>
            <a:stCxn id="49" idx="3"/>
            <a:endCxn id="50" idx="1"/>
          </p:cNvCxnSpPr>
          <p:nvPr/>
        </p:nvCxnSpPr>
        <p:spPr>
          <a:xfrm flipV="1">
            <a:off x="4176990" y="2604544"/>
            <a:ext cx="2620320" cy="2855"/>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DAD464-5093-4862-94B4-07C1B5056945}"/>
              </a:ext>
            </a:extLst>
          </p:cNvPr>
          <p:cNvCxnSpPr>
            <a:cxnSpLocks/>
            <a:stCxn id="108" idx="3"/>
            <a:endCxn id="53" idx="1"/>
          </p:cNvCxnSpPr>
          <p:nvPr/>
        </p:nvCxnSpPr>
        <p:spPr>
          <a:xfrm flipV="1">
            <a:off x="4176990" y="5164437"/>
            <a:ext cx="2617357" cy="20097"/>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057BBC60-960E-412B-9306-3A6E4071BD67}"/>
              </a:ext>
            </a:extLst>
          </p:cNvPr>
          <p:cNvGrpSpPr/>
          <p:nvPr/>
        </p:nvGrpSpPr>
        <p:grpSpPr>
          <a:xfrm>
            <a:off x="2075347" y="539079"/>
            <a:ext cx="8353943" cy="5779843"/>
            <a:chOff x="2075347" y="539079"/>
            <a:chExt cx="8353943" cy="5779843"/>
          </a:xfrm>
        </p:grpSpPr>
        <p:sp>
          <p:nvSpPr>
            <p:cNvPr id="51" name="Rectangle 50">
              <a:extLst>
                <a:ext uri="{FF2B5EF4-FFF2-40B4-BE49-F238E27FC236}">
                  <a16:creationId xmlns:a16="http://schemas.microsoft.com/office/drawing/2014/main" id="{F915D137-0D92-4A7A-A077-E68CB4E3377B}"/>
                </a:ext>
              </a:extLst>
            </p:cNvPr>
            <p:cNvSpPr/>
            <p:nvPr/>
          </p:nvSpPr>
          <p:spPr bwMode="auto">
            <a:xfrm>
              <a:off x="2075347" y="539079"/>
              <a:ext cx="8175944"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grpSp>
          <p:nvGrpSpPr>
            <p:cNvPr id="56" name="Group 55">
              <a:extLst>
                <a:ext uri="{FF2B5EF4-FFF2-40B4-BE49-F238E27FC236}">
                  <a16:creationId xmlns:a16="http://schemas.microsoft.com/office/drawing/2014/main" id="{27F7CFF8-3D63-430C-9001-C2A321B7DC4E}"/>
                </a:ext>
              </a:extLst>
            </p:cNvPr>
            <p:cNvGrpSpPr/>
            <p:nvPr/>
          </p:nvGrpSpPr>
          <p:grpSpPr>
            <a:xfrm>
              <a:off x="5639098" y="916851"/>
              <a:ext cx="4790192" cy="4957409"/>
              <a:chOff x="5639098" y="916851"/>
              <a:chExt cx="4790192" cy="4957409"/>
            </a:xfrm>
          </p:grpSpPr>
          <p:grpSp>
            <p:nvGrpSpPr>
              <p:cNvPr id="3" name="Group 2">
                <a:extLst>
                  <a:ext uri="{FF2B5EF4-FFF2-40B4-BE49-F238E27FC236}">
                    <a16:creationId xmlns:a16="http://schemas.microsoft.com/office/drawing/2014/main" id="{5CC37BE1-65C4-4774-A037-5C221530B795}"/>
                  </a:ext>
                </a:extLst>
              </p:cNvPr>
              <p:cNvGrpSpPr/>
              <p:nvPr/>
            </p:nvGrpSpPr>
            <p:grpSpPr>
              <a:xfrm>
                <a:off x="5639098" y="916851"/>
                <a:ext cx="4790192" cy="4957409"/>
                <a:chOff x="6502538" y="963559"/>
                <a:chExt cx="4790192" cy="4957409"/>
              </a:xfrm>
              <a:noFill/>
            </p:grpSpPr>
            <p:grpSp>
              <p:nvGrpSpPr>
                <p:cNvPr id="40" name="Group 39">
                  <a:extLst>
                    <a:ext uri="{FF2B5EF4-FFF2-40B4-BE49-F238E27FC236}">
                      <a16:creationId xmlns:a16="http://schemas.microsoft.com/office/drawing/2014/main" id="{EF7ED617-A36F-465C-B6A5-723CEDABB05B}"/>
                    </a:ext>
                  </a:extLst>
                </p:cNvPr>
                <p:cNvGrpSpPr/>
                <p:nvPr/>
              </p:nvGrpSpPr>
              <p:grpSpPr>
                <a:xfrm>
                  <a:off x="6502538" y="983518"/>
                  <a:ext cx="4790192" cy="4937450"/>
                  <a:chOff x="6502538" y="983518"/>
                  <a:chExt cx="4790192" cy="4937450"/>
                </a:xfrm>
                <a:grpFill/>
              </p:grpSpPr>
              <p:sp>
                <p:nvSpPr>
                  <p:cNvPr id="41" name="Rectangle 40">
                    <a:extLst>
                      <a:ext uri="{FF2B5EF4-FFF2-40B4-BE49-F238E27FC236}">
                        <a16:creationId xmlns:a16="http://schemas.microsoft.com/office/drawing/2014/main" id="{499C8043-27CE-4000-9018-2258901FC0A8}"/>
                      </a:ext>
                    </a:extLst>
                  </p:cNvPr>
                  <p:cNvSpPr/>
                  <p:nvPr/>
                </p:nvSpPr>
                <p:spPr bwMode="auto">
                  <a:xfrm>
                    <a:off x="6502538" y="1142227"/>
                    <a:ext cx="4220810"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a:t>
                    </a:r>
                    <a:r>
                      <a:rPr lang="en-US" sz="2000" b="1" dirty="0" err="1">
                        <a:gradFill>
                          <a:gsLst>
                            <a:gs pos="2917">
                              <a:srgbClr val="1A1A1A"/>
                            </a:gs>
                            <a:gs pos="30000">
                              <a:srgbClr val="1A1A1A"/>
                            </a:gs>
                          </a:gsLst>
                          <a:lin ang="5400000" scaled="0"/>
                        </a:gradFill>
                        <a:latin typeface="Segoe UI Semibold"/>
                      </a:rPr>
                      <a:t>zure</a:t>
                    </a:r>
                    <a:r>
                      <a:rPr lang="en-US" sz="2000" b="1" dirty="0">
                        <a:gradFill>
                          <a:gsLst>
                            <a:gs pos="2917">
                              <a:srgbClr val="1A1A1A"/>
                            </a:gs>
                            <a:gs pos="30000">
                              <a:srgbClr val="1A1A1A"/>
                            </a:gs>
                          </a:gsLst>
                          <a:lin ang="5400000" scaled="0"/>
                        </a:gradFill>
                        <a:latin typeface="Segoe UI Semibold"/>
                      </a:rPr>
                      <a:t> Kubernetes Service (AKS)</a:t>
                    </a: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B662FDE3-629B-48E6-A2D9-CE936C04660F}"/>
                      </a:ext>
                    </a:extLst>
                  </p:cNvPr>
                  <p:cNvSpPr/>
                  <p:nvPr/>
                </p:nvSpPr>
                <p:spPr bwMode="auto">
                  <a:xfrm>
                    <a:off x="10926840" y="983518"/>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06" name="Picture 46">
                  <a:extLst>
                    <a:ext uri="{FF2B5EF4-FFF2-40B4-BE49-F238E27FC236}">
                      <a16:creationId xmlns:a16="http://schemas.microsoft.com/office/drawing/2014/main" id="{937CB0A8-79FD-45C1-B3A5-AB9626C73CF3}"/>
                    </a:ext>
                  </a:extLst>
                </p:cNvPr>
                <p:cNvPicPr>
                  <a:picLocks noChangeAspect="1"/>
                </p:cNvPicPr>
                <p:nvPr/>
              </p:nvPicPr>
              <p:blipFill rotWithShape="1">
                <a:blip r:embed="rId4"/>
                <a:srcRect t="11651" b="11651"/>
                <a:stretch/>
              </p:blipFill>
              <p:spPr>
                <a:xfrm>
                  <a:off x="10447646" y="963559"/>
                  <a:ext cx="461346" cy="399924"/>
                </a:xfrm>
                <a:prstGeom prst="rect">
                  <a:avLst/>
                </a:prstGeom>
                <a:grpFill/>
              </p:spPr>
            </p:pic>
          </p:grpSp>
          <p:sp>
            <p:nvSpPr>
              <p:cNvPr id="50" name="Rectangle 49">
                <a:extLst>
                  <a:ext uri="{FF2B5EF4-FFF2-40B4-BE49-F238E27FC236}">
                    <a16:creationId xmlns:a16="http://schemas.microsoft.com/office/drawing/2014/main" id="{C44A1055-7276-430A-BAFC-23B514EE6756}"/>
                  </a:ext>
                </a:extLst>
              </p:cNvPr>
              <p:cNvSpPr/>
              <p:nvPr/>
            </p:nvSpPr>
            <p:spPr bwMode="auto">
              <a:xfrm>
                <a:off x="6797310" y="2256756"/>
                <a:ext cx="1663661" cy="695575"/>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a:t>
                </a:r>
                <a:endParaRPr lang="en-US" sz="1600">
                  <a:gradFill>
                    <a:gsLst>
                      <a:gs pos="2917">
                        <a:srgbClr val="1A1A1A"/>
                      </a:gs>
                      <a:gs pos="30000">
                        <a:srgbClr val="1A1A1A"/>
                      </a:gs>
                    </a:gsLst>
                    <a:lin ang="5400000" scaled="0"/>
                  </a:gradFill>
                  <a:latin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type: </a:t>
                </a:r>
                <a:r>
                  <a:rPr kumimoji="0" lang="en-US" sz="1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LoadBalancer</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973DFE35-0BA6-4CC3-ACCF-5C81E7258709}"/>
                  </a:ext>
                </a:extLst>
              </p:cNvPr>
              <p:cNvGrpSpPr/>
              <p:nvPr/>
            </p:nvGrpSpPr>
            <p:grpSpPr>
              <a:xfrm>
                <a:off x="9123159" y="4643471"/>
                <a:ext cx="476496" cy="1050153"/>
                <a:chOff x="9604764" y="4532936"/>
                <a:chExt cx="476496" cy="1050153"/>
              </a:xfrm>
              <a:solidFill>
                <a:schemeClr val="accent2"/>
              </a:solidFill>
              <a:effectLst>
                <a:outerShdw blurRad="88900" dist="38100" dir="2700000" algn="tl" rotWithShape="0">
                  <a:prstClr val="black">
                    <a:alpha val="30000"/>
                  </a:prstClr>
                </a:outerShdw>
              </a:effectLst>
            </p:grpSpPr>
            <p:sp>
              <p:nvSpPr>
                <p:cNvPr id="137" name="Rectangle 136">
                  <a:extLst>
                    <a:ext uri="{FF2B5EF4-FFF2-40B4-BE49-F238E27FC236}">
                      <a16:creationId xmlns:a16="http://schemas.microsoft.com/office/drawing/2014/main" id="{413985B2-A82D-496A-861D-6D91BAC917A0}"/>
                    </a:ext>
                  </a:extLst>
                </p:cNvPr>
                <p:cNvSpPr/>
                <p:nvPr/>
              </p:nvSpPr>
              <p:spPr bwMode="auto">
                <a:xfrm>
                  <a:off x="9604764" y="4532936"/>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38" name="Rectangle 137">
                  <a:extLst>
                    <a:ext uri="{FF2B5EF4-FFF2-40B4-BE49-F238E27FC236}">
                      <a16:creationId xmlns:a16="http://schemas.microsoft.com/office/drawing/2014/main" id="{16DF7F25-C39D-45C4-B5E5-5A04912E4352}"/>
                    </a:ext>
                  </a:extLst>
                </p:cNvPr>
                <p:cNvSpPr/>
                <p:nvPr/>
              </p:nvSpPr>
              <p:spPr bwMode="auto">
                <a:xfrm>
                  <a:off x="9604764" y="5106595"/>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grpSp>
            <p:nvGrpSpPr>
              <p:cNvPr id="139" name="Group 138">
                <a:extLst>
                  <a:ext uri="{FF2B5EF4-FFF2-40B4-BE49-F238E27FC236}">
                    <a16:creationId xmlns:a16="http://schemas.microsoft.com/office/drawing/2014/main" id="{DF6DD7AF-CCD4-41FF-AAA7-4D4D265716CB}"/>
                  </a:ext>
                </a:extLst>
              </p:cNvPr>
              <p:cNvGrpSpPr/>
              <p:nvPr/>
            </p:nvGrpSpPr>
            <p:grpSpPr>
              <a:xfrm>
                <a:off x="9123159" y="2082321"/>
                <a:ext cx="476496" cy="1050153"/>
                <a:chOff x="9604764" y="4532936"/>
                <a:chExt cx="476496" cy="1050153"/>
              </a:xfrm>
              <a:solidFill>
                <a:schemeClr val="accent1"/>
              </a:solidFill>
              <a:effectLst>
                <a:outerShdw blurRad="88900" dist="38100" dir="2700000" algn="tl" rotWithShape="0">
                  <a:prstClr val="black">
                    <a:alpha val="30000"/>
                  </a:prstClr>
                </a:outerShdw>
              </a:effectLst>
            </p:grpSpPr>
            <p:sp>
              <p:nvSpPr>
                <p:cNvPr id="140" name="Rectangle 139">
                  <a:extLst>
                    <a:ext uri="{FF2B5EF4-FFF2-40B4-BE49-F238E27FC236}">
                      <a16:creationId xmlns:a16="http://schemas.microsoft.com/office/drawing/2014/main" id="{E159054D-C70F-4704-9C37-1D75E27D31B1}"/>
                    </a:ext>
                  </a:extLst>
                </p:cNvPr>
                <p:cNvSpPr/>
                <p:nvPr/>
              </p:nvSpPr>
              <p:spPr bwMode="auto">
                <a:xfrm>
                  <a:off x="9604764" y="4532936"/>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1" name="Rectangle 140">
                  <a:extLst>
                    <a:ext uri="{FF2B5EF4-FFF2-40B4-BE49-F238E27FC236}">
                      <a16:creationId xmlns:a16="http://schemas.microsoft.com/office/drawing/2014/main" id="{8A549596-C034-4828-9FA1-EC1D9B328752}"/>
                    </a:ext>
                  </a:extLst>
                </p:cNvPr>
                <p:cNvSpPr/>
                <p:nvPr/>
              </p:nvSpPr>
              <p:spPr bwMode="auto">
                <a:xfrm>
                  <a:off x="9604764" y="5106595"/>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grpSp>
            <p:nvGrpSpPr>
              <p:cNvPr id="17" name="Group 16">
                <a:extLst>
                  <a:ext uri="{FF2B5EF4-FFF2-40B4-BE49-F238E27FC236}">
                    <a16:creationId xmlns:a16="http://schemas.microsoft.com/office/drawing/2014/main" id="{37FC2BE0-6E3A-4DA5-BDDE-72A129911919}"/>
                  </a:ext>
                </a:extLst>
              </p:cNvPr>
              <p:cNvGrpSpPr/>
              <p:nvPr/>
            </p:nvGrpSpPr>
            <p:grpSpPr>
              <a:xfrm>
                <a:off x="8458008" y="4881717"/>
                <a:ext cx="677847" cy="573659"/>
                <a:chOff x="8931558" y="4787752"/>
                <a:chExt cx="694698" cy="573659"/>
              </a:xfrm>
            </p:grpSpPr>
            <p:cxnSp>
              <p:nvCxnSpPr>
                <p:cNvPr id="11" name="Connector: Elbow 10">
                  <a:extLst>
                    <a:ext uri="{FF2B5EF4-FFF2-40B4-BE49-F238E27FC236}">
                      <a16:creationId xmlns:a16="http://schemas.microsoft.com/office/drawing/2014/main" id="{B07FED59-AF63-4091-9ABC-2F1193542DD4}"/>
                    </a:ext>
                  </a:extLst>
                </p:cNvPr>
                <p:cNvCxnSpPr>
                  <a:stCxn id="137" idx="1"/>
                  <a:endCxn id="138" idx="1"/>
                </p:cNvCxnSpPr>
                <p:nvPr/>
              </p:nvCxnSpPr>
              <p:spPr>
                <a:xfrm rot="10800000" flipV="1">
                  <a:off x="9613556" y="4787752"/>
                  <a:ext cx="12700" cy="573659"/>
                </a:xfrm>
                <a:prstGeom prst="bentConnector3">
                  <a:avLst>
                    <a:gd name="adj1" fmla="val 204327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CAA553-031D-45FF-9A77-22FEBC8C4234}"/>
                    </a:ext>
                  </a:extLst>
                </p:cNvPr>
                <p:cNvCxnSpPr>
                  <a:cxnSpLocks/>
                  <a:stCxn id="53" idx="3"/>
                </p:cNvCxnSpPr>
                <p:nvPr/>
              </p:nvCxnSpPr>
              <p:spPr>
                <a:xfrm flipV="1">
                  <a:off x="8931558" y="5070471"/>
                  <a:ext cx="414697" cy="1"/>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92C07A-ADAC-4DDF-8619-2C0CA8FC2A1B}"/>
                  </a:ext>
                </a:extLst>
              </p:cNvPr>
              <p:cNvGrpSpPr/>
              <p:nvPr/>
            </p:nvGrpSpPr>
            <p:grpSpPr>
              <a:xfrm>
                <a:off x="8460971" y="2320567"/>
                <a:ext cx="674888" cy="573659"/>
                <a:chOff x="8951368" y="2226602"/>
                <a:chExt cx="674888" cy="573659"/>
              </a:xfrm>
            </p:grpSpPr>
            <p:cxnSp>
              <p:nvCxnSpPr>
                <p:cNvPr id="9" name="Connector: Elbow 8">
                  <a:extLst>
                    <a:ext uri="{FF2B5EF4-FFF2-40B4-BE49-F238E27FC236}">
                      <a16:creationId xmlns:a16="http://schemas.microsoft.com/office/drawing/2014/main" id="{8883ED5A-1971-46CD-BB4A-38CDB1EB8991}"/>
                    </a:ext>
                  </a:extLst>
                </p:cNvPr>
                <p:cNvCxnSpPr>
                  <a:stCxn id="140" idx="1"/>
                  <a:endCxn id="141" idx="1"/>
                </p:cNvCxnSpPr>
                <p:nvPr/>
              </p:nvCxnSpPr>
              <p:spPr>
                <a:xfrm rot="10800000" flipV="1">
                  <a:off x="9613556" y="2226602"/>
                  <a:ext cx="12700" cy="573659"/>
                </a:xfrm>
                <a:prstGeom prst="bentConnector3">
                  <a:avLst>
                    <a:gd name="adj1" fmla="val 2195606"/>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9EA2E9-E9DC-4828-AF62-B41B0677CC56}"/>
                    </a:ext>
                  </a:extLst>
                </p:cNvPr>
                <p:cNvCxnSpPr>
                  <a:cxnSpLocks/>
                  <a:stCxn id="50" idx="3"/>
                </p:cNvCxnSpPr>
                <p:nvPr/>
              </p:nvCxnSpPr>
              <p:spPr>
                <a:xfrm flipV="1">
                  <a:off x="8951368" y="2510578"/>
                  <a:ext cx="401675" cy="1"/>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ABD0A9A7-B766-4B43-A7B8-E7EE56C1EC3B}"/>
                  </a:ext>
                </a:extLst>
              </p:cNvPr>
              <p:cNvSpPr/>
              <p:nvPr/>
            </p:nvSpPr>
            <p:spPr bwMode="auto">
              <a:xfrm>
                <a:off x="6794347" y="4816649"/>
                <a:ext cx="1663661" cy="695575"/>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t>
                </a:r>
                <a:r>
                  <a:rPr lang="en-US" sz="1600">
                    <a:gradFill>
                      <a:gsLst>
                        <a:gs pos="2917">
                          <a:srgbClr val="1A1A1A"/>
                        </a:gs>
                        <a:gs pos="30000">
                          <a:srgbClr val="1A1A1A"/>
                        </a:gs>
                      </a:gsLst>
                      <a:lin ang="5400000" scaled="0"/>
                    </a:gradFill>
                    <a:latin typeface="Segoe UI"/>
                  </a:rPr>
                  <a:t>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type: </a:t>
                </a:r>
                <a:r>
                  <a:rPr kumimoji="0" lang="en-US" sz="1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LoadBalancer</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sp>
        <p:nvSpPr>
          <p:cNvPr id="2" name="Rectangle 1">
            <a:extLst>
              <a:ext uri="{FF2B5EF4-FFF2-40B4-BE49-F238E27FC236}">
                <a16:creationId xmlns:a16="http://schemas.microsoft.com/office/drawing/2014/main" id="{2F1F4816-09F0-B346-AE89-D3A7C7AE119B}"/>
              </a:ext>
            </a:extLst>
          </p:cNvPr>
          <p:cNvSpPr/>
          <p:nvPr/>
        </p:nvSpPr>
        <p:spPr>
          <a:xfrm>
            <a:off x="1938726" y="6424887"/>
            <a:ext cx="5371342" cy="369332"/>
          </a:xfrm>
          <a:prstGeom prst="rect">
            <a:avLst/>
          </a:prstGeom>
        </p:spPr>
        <p:txBody>
          <a:bodyPr wrap="none">
            <a:spAutoFit/>
          </a:bodyPr>
          <a:lstStyle/>
          <a:p>
            <a:pPr lvl="0" defTabSz="914400">
              <a:defRPr/>
            </a:pPr>
            <a:r>
              <a:rPr lang="en-US" sz="1800" dirty="0">
                <a:latin typeface="Segoe UI Light" pitchFamily="34" charset="0"/>
              </a:rPr>
              <a:t>We might want to keep our cluster </a:t>
            </a:r>
            <a:r>
              <a:rPr lang="en-US" sz="1800" b="1" dirty="0">
                <a:latin typeface="Segoe UI Light" pitchFamily="34" charset="0"/>
              </a:rPr>
              <a:t>completely private</a:t>
            </a:r>
            <a:r>
              <a:rPr lang="en-US" sz="1800" dirty="0">
                <a:latin typeface="Segoe UI Light" pitchFamily="34" charset="0"/>
              </a:rPr>
              <a:t>. </a:t>
            </a:r>
          </a:p>
        </p:txBody>
      </p:sp>
    </p:spTree>
    <p:extLst>
      <p:ext uri="{BB962C8B-B14F-4D97-AF65-F5344CB8AC3E}">
        <p14:creationId xmlns:p14="http://schemas.microsoft.com/office/powerpoint/2010/main" val="23371386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A75878-28ED-4FD7-856E-F1BF44BE96B2}"/>
              </a:ext>
            </a:extLst>
          </p:cNvPr>
          <p:cNvGrpSpPr/>
          <p:nvPr/>
        </p:nvGrpSpPr>
        <p:grpSpPr>
          <a:xfrm>
            <a:off x="5198460" y="935945"/>
            <a:ext cx="6179586" cy="4985023"/>
            <a:chOff x="5198460" y="935945"/>
            <a:chExt cx="6179586" cy="4985023"/>
          </a:xfrm>
          <a:noFill/>
        </p:grpSpPr>
        <p:sp>
          <p:nvSpPr>
            <p:cNvPr id="75" name="Rectangle 74">
              <a:extLst>
                <a:ext uri="{FF2B5EF4-FFF2-40B4-BE49-F238E27FC236}">
                  <a16:creationId xmlns:a16="http://schemas.microsoft.com/office/drawing/2014/main" id="{FAA3EF8D-0B50-42F6-AA93-DD9BBFC7051E}"/>
                </a:ext>
              </a:extLst>
            </p:cNvPr>
            <p:cNvSpPr/>
            <p:nvPr/>
          </p:nvSpPr>
          <p:spPr bwMode="auto">
            <a:xfrm>
              <a:off x="5198460" y="1142227"/>
              <a:ext cx="595704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Azure Functions</a:t>
              </a:r>
            </a:p>
          </p:txBody>
        </p:sp>
        <p:sp>
          <p:nvSpPr>
            <p:cNvPr id="67" name="Rectangle 66">
              <a:extLst>
                <a:ext uri="{FF2B5EF4-FFF2-40B4-BE49-F238E27FC236}">
                  <a16:creationId xmlns:a16="http://schemas.microsoft.com/office/drawing/2014/main" id="{B7075C2E-C99D-4B32-A815-47A9CDE6B07C}"/>
                </a:ext>
              </a:extLst>
            </p:cNvPr>
            <p:cNvSpPr/>
            <p:nvPr/>
          </p:nvSpPr>
          <p:spPr bwMode="auto">
            <a:xfrm>
              <a:off x="10970800" y="992310"/>
              <a:ext cx="365890" cy="340531"/>
            </a:xfrm>
            <a:prstGeom prst="rect">
              <a:avLst/>
            </a:prstGeom>
            <a:grpFill/>
            <a:ln>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9" name="Graphic 38">
              <a:extLst>
                <a:ext uri="{FF2B5EF4-FFF2-40B4-BE49-F238E27FC236}">
                  <a16:creationId xmlns:a16="http://schemas.microsoft.com/office/drawing/2014/main" id="{470E398C-9DD2-437C-A3F1-A36399AFE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136" y="935945"/>
              <a:ext cx="431910" cy="431910"/>
            </a:xfrm>
            <a:prstGeom prst="rect">
              <a:avLst/>
            </a:prstGeom>
          </p:spPr>
        </p:pic>
      </p:grpSp>
      <p:grpSp>
        <p:nvGrpSpPr>
          <p:cNvPr id="24" name="Group 23">
            <a:extLst>
              <a:ext uri="{FF2B5EF4-FFF2-40B4-BE49-F238E27FC236}">
                <a16:creationId xmlns:a16="http://schemas.microsoft.com/office/drawing/2014/main" id="{64E12D97-B1ED-412D-A7B5-817D494A67A0}"/>
              </a:ext>
            </a:extLst>
          </p:cNvPr>
          <p:cNvGrpSpPr/>
          <p:nvPr/>
        </p:nvGrpSpPr>
        <p:grpSpPr>
          <a:xfrm>
            <a:off x="1598020" y="938648"/>
            <a:ext cx="2158153" cy="4982320"/>
            <a:chOff x="1598020" y="938648"/>
            <a:chExt cx="2158153" cy="4982320"/>
          </a:xfrm>
          <a:noFill/>
        </p:grpSpPr>
        <p:sp>
          <p:nvSpPr>
            <p:cNvPr id="111" name="Rectangle 110">
              <a:extLst>
                <a:ext uri="{FF2B5EF4-FFF2-40B4-BE49-F238E27FC236}">
                  <a16:creationId xmlns:a16="http://schemas.microsoft.com/office/drawing/2014/main" id="{03E9234B-C12D-4F8D-A9EF-0A4B0FDD30DC}"/>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 name="Group 3">
              <a:extLst>
                <a:ext uri="{FF2B5EF4-FFF2-40B4-BE49-F238E27FC236}">
                  <a16:creationId xmlns:a16="http://schemas.microsoft.com/office/drawing/2014/main" id="{7596E941-3D37-4D7A-8A62-6D30B6A5E8C3}"/>
                </a:ext>
              </a:extLst>
            </p:cNvPr>
            <p:cNvGrpSpPr/>
            <p:nvPr/>
          </p:nvGrpSpPr>
          <p:grpSpPr>
            <a:xfrm>
              <a:off x="3345711" y="938648"/>
              <a:ext cx="410462" cy="410460"/>
              <a:chOff x="8812691" y="3122663"/>
              <a:chExt cx="410462" cy="410460"/>
            </a:xfrm>
            <a:grpFill/>
          </p:grpSpPr>
          <p:sp>
            <p:nvSpPr>
              <p:cNvPr id="62" name="Rectangle 61">
                <a:extLst>
                  <a:ext uri="{FF2B5EF4-FFF2-40B4-BE49-F238E27FC236}">
                    <a16:creationId xmlns:a16="http://schemas.microsoft.com/office/drawing/2014/main" id="{5AA3E85E-943B-4ABE-A207-6CE6DF405905}"/>
                  </a:ext>
                </a:extLst>
              </p:cNvPr>
              <p:cNvSpPr/>
              <p:nvPr/>
            </p:nvSpPr>
            <p:spPr bwMode="auto">
              <a:xfrm>
                <a:off x="8823182" y="3164692"/>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3" name="Picture 62">
                <a:extLst>
                  <a:ext uri="{FF2B5EF4-FFF2-40B4-BE49-F238E27FC236}">
                    <a16:creationId xmlns:a16="http://schemas.microsoft.com/office/drawing/2014/main" id="{B6CD2917-9595-42F9-99B6-1BE7981BB0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91" y="3122663"/>
                <a:ext cx="410462" cy="410460"/>
              </a:xfrm>
              <a:prstGeom prst="rect">
                <a:avLst/>
              </a:prstGeom>
              <a:grpFill/>
            </p:spPr>
          </p:pic>
        </p:grpSp>
      </p:grpSp>
      <p:sp>
        <p:nvSpPr>
          <p:cNvPr id="113" name="Rectangle 112">
            <a:extLst>
              <a:ext uri="{FF2B5EF4-FFF2-40B4-BE49-F238E27FC236}">
                <a16:creationId xmlns:a16="http://schemas.microsoft.com/office/drawing/2014/main" id="{EF0017B4-8D34-4DC1-97D7-898C3B0FC9AA}"/>
              </a:ext>
            </a:extLst>
          </p:cNvPr>
          <p:cNvSpPr/>
          <p:nvPr/>
        </p:nvSpPr>
        <p:spPr bwMode="auto">
          <a:xfrm>
            <a:off x="1868872" y="1678336"/>
            <a:ext cx="1413464" cy="407866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X</a:t>
            </a:r>
          </a:p>
        </p:txBody>
      </p:sp>
      <p:sp>
        <p:nvSpPr>
          <p:cNvPr id="82" name="Rectangle 81">
            <a:extLst>
              <a:ext uri="{FF2B5EF4-FFF2-40B4-BE49-F238E27FC236}">
                <a16:creationId xmlns:a16="http://schemas.microsoft.com/office/drawing/2014/main" id="{0CA7BFA7-89B0-4F2A-9B52-AC2974B8D391}"/>
              </a:ext>
            </a:extLst>
          </p:cNvPr>
          <p:cNvSpPr/>
          <p:nvPr/>
        </p:nvSpPr>
        <p:spPr bwMode="auto">
          <a:xfrm>
            <a:off x="7559565" y="1678336"/>
            <a:ext cx="1576551" cy="2580008"/>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Function App Y</a:t>
            </a:r>
          </a:p>
        </p:txBody>
      </p:sp>
      <p:grpSp>
        <p:nvGrpSpPr>
          <p:cNvPr id="73" name="Group 72">
            <a:extLst>
              <a:ext uri="{FF2B5EF4-FFF2-40B4-BE49-F238E27FC236}">
                <a16:creationId xmlns:a16="http://schemas.microsoft.com/office/drawing/2014/main" id="{16943D51-8531-45CB-A62A-BFD4E1C76A48}"/>
              </a:ext>
            </a:extLst>
          </p:cNvPr>
          <p:cNvGrpSpPr/>
          <p:nvPr/>
        </p:nvGrpSpPr>
        <p:grpSpPr>
          <a:xfrm>
            <a:off x="7759536" y="2128277"/>
            <a:ext cx="1152921" cy="1051658"/>
            <a:chOff x="1970348" y="1978219"/>
            <a:chExt cx="1152921" cy="1051658"/>
          </a:xfrm>
        </p:grpSpPr>
        <p:sp>
          <p:nvSpPr>
            <p:cNvPr id="74" name="Rectangle 73">
              <a:extLst>
                <a:ext uri="{FF2B5EF4-FFF2-40B4-BE49-F238E27FC236}">
                  <a16:creationId xmlns:a16="http://schemas.microsoft.com/office/drawing/2014/main" id="{C09C0579-3E8F-4491-8A7E-6B1134BB54E9}"/>
                </a:ext>
              </a:extLst>
            </p:cNvPr>
            <p:cNvSpPr/>
            <p:nvPr/>
          </p:nvSpPr>
          <p:spPr bwMode="auto">
            <a:xfrm>
              <a:off x="1970348" y="1978219"/>
              <a:ext cx="1152921" cy="105165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Order</a:t>
              </a:r>
            </a:p>
          </p:txBody>
        </p:sp>
        <p:sp>
          <p:nvSpPr>
            <p:cNvPr id="77" name="Rectangle 76">
              <a:extLst>
                <a:ext uri="{FF2B5EF4-FFF2-40B4-BE49-F238E27FC236}">
                  <a16:creationId xmlns:a16="http://schemas.microsoft.com/office/drawing/2014/main" id="{1FC477BE-C4BD-47C1-87A3-5685BABEE4B0}"/>
                </a:ext>
              </a:extLst>
            </p:cNvPr>
            <p:cNvSpPr/>
            <p:nvPr/>
          </p:nvSpPr>
          <p:spPr bwMode="auto">
            <a:xfrm>
              <a:off x="2277060" y="2410667"/>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sp>
          <p:nvSpPr>
            <p:cNvPr id="79" name="Rectangle 78">
              <a:extLst>
                <a:ext uri="{FF2B5EF4-FFF2-40B4-BE49-F238E27FC236}">
                  <a16:creationId xmlns:a16="http://schemas.microsoft.com/office/drawing/2014/main" id="{91107090-8E22-4791-99AD-61A74BFACE16}"/>
                </a:ext>
              </a:extLst>
            </p:cNvPr>
            <p:cNvSpPr/>
            <p:nvPr/>
          </p:nvSpPr>
          <p:spPr bwMode="auto">
            <a:xfrm>
              <a:off x="2277417" y="2697981"/>
              <a:ext cx="538783"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POST</a:t>
              </a:r>
            </a:p>
          </p:txBody>
        </p:sp>
      </p:grpSp>
      <p:grpSp>
        <p:nvGrpSpPr>
          <p:cNvPr id="80" name="Group 79">
            <a:extLst>
              <a:ext uri="{FF2B5EF4-FFF2-40B4-BE49-F238E27FC236}">
                <a16:creationId xmlns:a16="http://schemas.microsoft.com/office/drawing/2014/main" id="{1A09871D-4057-4188-AF1F-732A75078E70}"/>
              </a:ext>
            </a:extLst>
          </p:cNvPr>
          <p:cNvGrpSpPr/>
          <p:nvPr/>
        </p:nvGrpSpPr>
        <p:grpSpPr>
          <a:xfrm>
            <a:off x="7759536" y="3354512"/>
            <a:ext cx="1152921" cy="733144"/>
            <a:chOff x="1978943" y="3278024"/>
            <a:chExt cx="1152921" cy="733144"/>
          </a:xfrm>
        </p:grpSpPr>
        <p:sp>
          <p:nvSpPr>
            <p:cNvPr id="85" name="Rectangle 84">
              <a:extLst>
                <a:ext uri="{FF2B5EF4-FFF2-40B4-BE49-F238E27FC236}">
                  <a16:creationId xmlns:a16="http://schemas.microsoft.com/office/drawing/2014/main" id="{3745A090-309A-4ADA-852C-F5E05239DDED}"/>
                </a:ext>
              </a:extLst>
            </p:cNvPr>
            <p:cNvSpPr/>
            <p:nvPr/>
          </p:nvSpPr>
          <p:spPr bwMode="auto">
            <a:xfrm>
              <a:off x="1978943" y="3278024"/>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Product</a:t>
              </a:r>
            </a:p>
          </p:txBody>
        </p:sp>
        <p:sp>
          <p:nvSpPr>
            <p:cNvPr id="86" name="Rectangle 85">
              <a:extLst>
                <a:ext uri="{FF2B5EF4-FFF2-40B4-BE49-F238E27FC236}">
                  <a16:creationId xmlns:a16="http://schemas.microsoft.com/office/drawing/2014/main" id="{E30BC861-2AA8-48C9-BC60-36C488AAFEEC}"/>
                </a:ext>
              </a:extLst>
            </p:cNvPr>
            <p:cNvSpPr/>
            <p:nvPr/>
          </p:nvSpPr>
          <p:spPr bwMode="auto">
            <a:xfrm>
              <a:off x="2285655" y="367526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cxnSp>
        <p:nvCxnSpPr>
          <p:cNvPr id="16" name="Straight Arrow Connector 15">
            <a:extLst>
              <a:ext uri="{FF2B5EF4-FFF2-40B4-BE49-F238E27FC236}">
                <a16:creationId xmlns:a16="http://schemas.microsoft.com/office/drawing/2014/main" id="{DF490ABC-F4A9-4BA7-A3B5-9668C7DC7C26}"/>
              </a:ext>
            </a:extLst>
          </p:cNvPr>
          <p:cNvCxnSpPr>
            <a:cxnSpLocks/>
            <a:endCxn id="74" idx="1"/>
          </p:cNvCxnSpPr>
          <p:nvPr/>
        </p:nvCxnSpPr>
        <p:spPr>
          <a:xfrm>
            <a:off x="2887038" y="2654106"/>
            <a:ext cx="487249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F780F43-281E-411B-B3CD-1C7E83F21BB2}"/>
              </a:ext>
            </a:extLst>
          </p:cNvPr>
          <p:cNvGrpSpPr/>
          <p:nvPr/>
        </p:nvGrpSpPr>
        <p:grpSpPr>
          <a:xfrm>
            <a:off x="4068486" y="2362200"/>
            <a:ext cx="609332" cy="609332"/>
            <a:chOff x="3921046" y="2362200"/>
            <a:chExt cx="609332" cy="609332"/>
          </a:xfrm>
        </p:grpSpPr>
        <p:sp>
          <p:nvSpPr>
            <p:cNvPr id="93" name="Oval 92">
              <a:extLst>
                <a:ext uri="{FF2B5EF4-FFF2-40B4-BE49-F238E27FC236}">
                  <a16:creationId xmlns:a16="http://schemas.microsoft.com/office/drawing/2014/main" id="{AAC36E61-13AC-4645-AA48-76276F63D553}"/>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5" name="Lock">
              <a:extLst>
                <a:ext uri="{FF2B5EF4-FFF2-40B4-BE49-F238E27FC236}">
                  <a16:creationId xmlns:a16="http://schemas.microsoft.com/office/drawing/2014/main" id="{EC3E5B40-E4F5-49F7-8D88-308024EBE67B}"/>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09" name="Straight Arrow Connector 108">
            <a:extLst>
              <a:ext uri="{FF2B5EF4-FFF2-40B4-BE49-F238E27FC236}">
                <a16:creationId xmlns:a16="http://schemas.microsoft.com/office/drawing/2014/main" id="{1BC860FD-F4BF-47E0-B65F-9CA2814B0120}"/>
              </a:ext>
            </a:extLst>
          </p:cNvPr>
          <p:cNvCxnSpPr>
            <a:cxnSpLocks/>
            <a:endCxn id="85" idx="1"/>
          </p:cNvCxnSpPr>
          <p:nvPr/>
        </p:nvCxnSpPr>
        <p:spPr>
          <a:xfrm>
            <a:off x="2917861" y="3721084"/>
            <a:ext cx="484167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9AD623FC-B174-4E3B-949D-7DA70D7DC153}"/>
              </a:ext>
            </a:extLst>
          </p:cNvPr>
          <p:cNvGrpSpPr/>
          <p:nvPr/>
        </p:nvGrpSpPr>
        <p:grpSpPr>
          <a:xfrm>
            <a:off x="4068486" y="3413001"/>
            <a:ext cx="609332" cy="609332"/>
            <a:chOff x="3921046" y="2362200"/>
            <a:chExt cx="609332" cy="609332"/>
          </a:xfrm>
        </p:grpSpPr>
        <p:sp>
          <p:nvSpPr>
            <p:cNvPr id="97" name="Oval 96">
              <a:extLst>
                <a:ext uri="{FF2B5EF4-FFF2-40B4-BE49-F238E27FC236}">
                  <a16:creationId xmlns:a16="http://schemas.microsoft.com/office/drawing/2014/main" id="{7B59DD78-4BAD-4916-A5E6-A9859E5E1744}"/>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Lock">
              <a:extLst>
                <a:ext uri="{FF2B5EF4-FFF2-40B4-BE49-F238E27FC236}">
                  <a16:creationId xmlns:a16="http://schemas.microsoft.com/office/drawing/2014/main" id="{E5FBC221-59A7-49A3-8497-75C076EA5351}"/>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8" name="Straight Arrow Connector 117">
            <a:extLst>
              <a:ext uri="{FF2B5EF4-FFF2-40B4-BE49-F238E27FC236}">
                <a16:creationId xmlns:a16="http://schemas.microsoft.com/office/drawing/2014/main" id="{763F968B-79ED-4BC8-AE36-E9D80E0BC97E}"/>
              </a:ext>
            </a:extLst>
          </p:cNvPr>
          <p:cNvCxnSpPr>
            <a:cxnSpLocks/>
          </p:cNvCxnSpPr>
          <p:nvPr/>
        </p:nvCxnSpPr>
        <p:spPr>
          <a:xfrm>
            <a:off x="934868" y="2654106"/>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F0A057D-3121-4B87-A7D6-E99DC9FFA4E4}"/>
              </a:ext>
            </a:extLst>
          </p:cNvPr>
          <p:cNvCxnSpPr>
            <a:cxnSpLocks/>
          </p:cNvCxnSpPr>
          <p:nvPr/>
        </p:nvCxnSpPr>
        <p:spPr>
          <a:xfrm>
            <a:off x="934868" y="3721084"/>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6DE788-F4C2-4CB0-AE7D-F57EC53F9300}"/>
              </a:ext>
            </a:extLst>
          </p:cNvPr>
          <p:cNvGrpSpPr/>
          <p:nvPr/>
        </p:nvGrpSpPr>
        <p:grpSpPr>
          <a:xfrm>
            <a:off x="1999801" y="2128277"/>
            <a:ext cx="1152921" cy="1051658"/>
            <a:chOff x="1970348" y="1978219"/>
            <a:chExt cx="1152921" cy="1051658"/>
          </a:xfrm>
        </p:grpSpPr>
        <p:sp>
          <p:nvSpPr>
            <p:cNvPr id="78" name="Rectangle 77">
              <a:extLst>
                <a:ext uri="{FF2B5EF4-FFF2-40B4-BE49-F238E27FC236}">
                  <a16:creationId xmlns:a16="http://schemas.microsoft.com/office/drawing/2014/main" id="{2459C988-0DF8-4B20-BBA6-B2D89605CD02}"/>
                </a:ext>
              </a:extLst>
            </p:cNvPr>
            <p:cNvSpPr/>
            <p:nvPr/>
          </p:nvSpPr>
          <p:spPr bwMode="auto">
            <a:xfrm>
              <a:off x="1970348" y="1978219"/>
              <a:ext cx="1152921" cy="105165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Order</a:t>
              </a:r>
            </a:p>
          </p:txBody>
        </p:sp>
        <p:sp>
          <p:nvSpPr>
            <p:cNvPr id="81" name="Rectangle 80">
              <a:extLst>
                <a:ext uri="{FF2B5EF4-FFF2-40B4-BE49-F238E27FC236}">
                  <a16:creationId xmlns:a16="http://schemas.microsoft.com/office/drawing/2014/main" id="{03B6A4A7-7D77-41AB-BC73-7017A881F963}"/>
                </a:ext>
              </a:extLst>
            </p:cNvPr>
            <p:cNvSpPr/>
            <p:nvPr/>
          </p:nvSpPr>
          <p:spPr bwMode="auto">
            <a:xfrm>
              <a:off x="2277060" y="2410667"/>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sp>
          <p:nvSpPr>
            <p:cNvPr id="83" name="Rectangle 82">
              <a:extLst>
                <a:ext uri="{FF2B5EF4-FFF2-40B4-BE49-F238E27FC236}">
                  <a16:creationId xmlns:a16="http://schemas.microsoft.com/office/drawing/2014/main" id="{9212AE8C-4F99-4B27-8F60-E2100F3E59A8}"/>
                </a:ext>
              </a:extLst>
            </p:cNvPr>
            <p:cNvSpPr/>
            <p:nvPr/>
          </p:nvSpPr>
          <p:spPr bwMode="auto">
            <a:xfrm>
              <a:off x="2277417" y="2697981"/>
              <a:ext cx="538783"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POST</a:t>
              </a:r>
            </a:p>
          </p:txBody>
        </p:sp>
      </p:grpSp>
      <p:grpSp>
        <p:nvGrpSpPr>
          <p:cNvPr id="9" name="Group 8">
            <a:extLst>
              <a:ext uri="{FF2B5EF4-FFF2-40B4-BE49-F238E27FC236}">
                <a16:creationId xmlns:a16="http://schemas.microsoft.com/office/drawing/2014/main" id="{FCC3F7FE-C338-473B-9F9C-FA8760AC937A}"/>
              </a:ext>
            </a:extLst>
          </p:cNvPr>
          <p:cNvGrpSpPr/>
          <p:nvPr/>
        </p:nvGrpSpPr>
        <p:grpSpPr>
          <a:xfrm>
            <a:off x="2008396" y="3354512"/>
            <a:ext cx="1152921" cy="733144"/>
            <a:chOff x="1978943" y="3278024"/>
            <a:chExt cx="1152921" cy="733144"/>
          </a:xfrm>
        </p:grpSpPr>
        <p:sp>
          <p:nvSpPr>
            <p:cNvPr id="100" name="Rectangle 99">
              <a:extLst>
                <a:ext uri="{FF2B5EF4-FFF2-40B4-BE49-F238E27FC236}">
                  <a16:creationId xmlns:a16="http://schemas.microsoft.com/office/drawing/2014/main" id="{A8240496-7A62-4278-BF26-4F41BCAB0288}"/>
                </a:ext>
              </a:extLst>
            </p:cNvPr>
            <p:cNvSpPr/>
            <p:nvPr/>
          </p:nvSpPr>
          <p:spPr bwMode="auto">
            <a:xfrm>
              <a:off x="1978943" y="3278024"/>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Product</a:t>
              </a:r>
            </a:p>
          </p:txBody>
        </p:sp>
        <p:sp>
          <p:nvSpPr>
            <p:cNvPr id="102" name="Rectangle 101">
              <a:extLst>
                <a:ext uri="{FF2B5EF4-FFF2-40B4-BE49-F238E27FC236}">
                  <a16:creationId xmlns:a16="http://schemas.microsoft.com/office/drawing/2014/main" id="{52806A97-3938-4AE1-9437-F39FC865B5D2}"/>
                </a:ext>
              </a:extLst>
            </p:cNvPr>
            <p:cNvSpPr/>
            <p:nvPr/>
          </p:nvSpPr>
          <p:spPr bwMode="auto">
            <a:xfrm>
              <a:off x="2285655" y="367526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grpSp>
        <p:nvGrpSpPr>
          <p:cNvPr id="25" name="Group 24">
            <a:extLst>
              <a:ext uri="{FF2B5EF4-FFF2-40B4-BE49-F238E27FC236}">
                <a16:creationId xmlns:a16="http://schemas.microsoft.com/office/drawing/2014/main" id="{4B096C86-69E7-4F54-8AE4-D6EF1186ECF6}"/>
              </a:ext>
            </a:extLst>
          </p:cNvPr>
          <p:cNvGrpSpPr/>
          <p:nvPr/>
        </p:nvGrpSpPr>
        <p:grpSpPr>
          <a:xfrm>
            <a:off x="934868" y="4424510"/>
            <a:ext cx="8201248" cy="1272143"/>
            <a:chOff x="934868" y="4424510"/>
            <a:chExt cx="8201248" cy="1272143"/>
          </a:xfrm>
        </p:grpSpPr>
        <p:sp>
          <p:nvSpPr>
            <p:cNvPr id="105" name="Rectangle 104">
              <a:extLst>
                <a:ext uri="{FF2B5EF4-FFF2-40B4-BE49-F238E27FC236}">
                  <a16:creationId xmlns:a16="http://schemas.microsoft.com/office/drawing/2014/main" id="{0F148857-5BD4-453D-A025-E628CFAA9CB3}"/>
                </a:ext>
              </a:extLst>
            </p:cNvPr>
            <p:cNvSpPr/>
            <p:nvPr/>
          </p:nvSpPr>
          <p:spPr bwMode="auto">
            <a:xfrm>
              <a:off x="7559565" y="4424510"/>
              <a:ext cx="1576551" cy="1272143"/>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Function App Z</a:t>
              </a:r>
            </a:p>
          </p:txBody>
        </p:sp>
        <p:grpSp>
          <p:nvGrpSpPr>
            <p:cNvPr id="87" name="Group 86">
              <a:extLst>
                <a:ext uri="{FF2B5EF4-FFF2-40B4-BE49-F238E27FC236}">
                  <a16:creationId xmlns:a16="http://schemas.microsoft.com/office/drawing/2014/main" id="{11A8FD6F-C612-42D2-8D8A-71F6B9B18206}"/>
                </a:ext>
              </a:extLst>
            </p:cNvPr>
            <p:cNvGrpSpPr/>
            <p:nvPr/>
          </p:nvGrpSpPr>
          <p:grpSpPr>
            <a:xfrm>
              <a:off x="7759536" y="4848685"/>
              <a:ext cx="1152921" cy="733144"/>
              <a:chOff x="1962060" y="4730157"/>
              <a:chExt cx="1152921" cy="733144"/>
            </a:xfrm>
          </p:grpSpPr>
          <p:sp>
            <p:nvSpPr>
              <p:cNvPr id="88" name="Rectangle 87">
                <a:extLst>
                  <a:ext uri="{FF2B5EF4-FFF2-40B4-BE49-F238E27FC236}">
                    <a16:creationId xmlns:a16="http://schemas.microsoft.com/office/drawing/2014/main" id="{CCCFC7C9-1D0F-4463-A654-2A7871FA7A99}"/>
                  </a:ext>
                </a:extLst>
              </p:cNvPr>
              <p:cNvSpPr/>
              <p:nvPr/>
            </p:nvSpPr>
            <p:spPr bwMode="auto">
              <a:xfrm>
                <a:off x="1962060" y="4730157"/>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Inventory</a:t>
                </a:r>
              </a:p>
            </p:txBody>
          </p:sp>
          <p:sp>
            <p:nvSpPr>
              <p:cNvPr id="89" name="Rectangle 88">
                <a:extLst>
                  <a:ext uri="{FF2B5EF4-FFF2-40B4-BE49-F238E27FC236}">
                    <a16:creationId xmlns:a16="http://schemas.microsoft.com/office/drawing/2014/main" id="{8E994CA0-0804-466A-854E-B09A9F1C8075}"/>
                  </a:ext>
                </a:extLst>
              </p:cNvPr>
              <p:cNvSpPr/>
              <p:nvPr/>
            </p:nvSpPr>
            <p:spPr bwMode="auto">
              <a:xfrm>
                <a:off x="2268772" y="511738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cxnSp>
          <p:nvCxnSpPr>
            <p:cNvPr id="115" name="Straight Arrow Connector 114">
              <a:extLst>
                <a:ext uri="{FF2B5EF4-FFF2-40B4-BE49-F238E27FC236}">
                  <a16:creationId xmlns:a16="http://schemas.microsoft.com/office/drawing/2014/main" id="{60A5FAE9-33F7-4573-AC9E-5A960D98E13F}"/>
                </a:ext>
              </a:extLst>
            </p:cNvPr>
            <p:cNvCxnSpPr>
              <a:cxnSpLocks/>
              <a:endCxn id="88" idx="1"/>
            </p:cNvCxnSpPr>
            <p:nvPr/>
          </p:nvCxnSpPr>
          <p:spPr>
            <a:xfrm>
              <a:off x="2794571" y="5215257"/>
              <a:ext cx="496496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48D86B0-2749-4ACD-8B8B-7A33A6AD4A96}"/>
                </a:ext>
              </a:extLst>
            </p:cNvPr>
            <p:cNvGrpSpPr/>
            <p:nvPr/>
          </p:nvGrpSpPr>
          <p:grpSpPr>
            <a:xfrm>
              <a:off x="4068486" y="4910591"/>
              <a:ext cx="609332" cy="609332"/>
              <a:chOff x="3921046" y="2362200"/>
              <a:chExt cx="609332" cy="609332"/>
            </a:xfrm>
          </p:grpSpPr>
          <p:sp>
            <p:nvSpPr>
              <p:cNvPr id="104" name="Oval 103">
                <a:extLst>
                  <a:ext uri="{FF2B5EF4-FFF2-40B4-BE49-F238E27FC236}">
                    <a16:creationId xmlns:a16="http://schemas.microsoft.com/office/drawing/2014/main" id="{A896BA29-7A12-48C4-B089-ABAED930D393}"/>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7" name="Lock">
                <a:extLst>
                  <a:ext uri="{FF2B5EF4-FFF2-40B4-BE49-F238E27FC236}">
                    <a16:creationId xmlns:a16="http://schemas.microsoft.com/office/drawing/2014/main" id="{B50447A8-50C5-4646-A8FB-00C599962960}"/>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0" name="Straight Arrow Connector 129">
              <a:extLst>
                <a:ext uri="{FF2B5EF4-FFF2-40B4-BE49-F238E27FC236}">
                  <a16:creationId xmlns:a16="http://schemas.microsoft.com/office/drawing/2014/main" id="{DE470E25-A2F6-4CCD-8D0D-374C6085526F}"/>
                </a:ext>
              </a:extLst>
            </p:cNvPr>
            <p:cNvCxnSpPr>
              <a:cxnSpLocks/>
            </p:cNvCxnSpPr>
            <p:nvPr/>
          </p:nvCxnSpPr>
          <p:spPr>
            <a:xfrm>
              <a:off x="934868" y="5215257"/>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99331D-4359-46E9-BD71-712DA082BAA9}"/>
                </a:ext>
              </a:extLst>
            </p:cNvPr>
            <p:cNvGrpSpPr/>
            <p:nvPr/>
          </p:nvGrpSpPr>
          <p:grpSpPr>
            <a:xfrm>
              <a:off x="1991513" y="4848685"/>
              <a:ext cx="1152921" cy="733144"/>
              <a:chOff x="1962060" y="4730157"/>
              <a:chExt cx="1152921" cy="733144"/>
            </a:xfrm>
          </p:grpSpPr>
          <p:sp>
            <p:nvSpPr>
              <p:cNvPr id="114" name="Rectangle 113">
                <a:extLst>
                  <a:ext uri="{FF2B5EF4-FFF2-40B4-BE49-F238E27FC236}">
                    <a16:creationId xmlns:a16="http://schemas.microsoft.com/office/drawing/2014/main" id="{026A9564-A831-4CF5-8D60-74CAE56F66A9}"/>
                  </a:ext>
                </a:extLst>
              </p:cNvPr>
              <p:cNvSpPr/>
              <p:nvPr/>
            </p:nvSpPr>
            <p:spPr bwMode="auto">
              <a:xfrm>
                <a:off x="1962060" y="4730157"/>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Inventory</a:t>
                </a:r>
              </a:p>
            </p:txBody>
          </p:sp>
          <p:sp>
            <p:nvSpPr>
              <p:cNvPr id="119" name="Rectangle 118">
                <a:extLst>
                  <a:ext uri="{FF2B5EF4-FFF2-40B4-BE49-F238E27FC236}">
                    <a16:creationId xmlns:a16="http://schemas.microsoft.com/office/drawing/2014/main" id="{6CF9F72A-7B49-4851-8AF0-E1AB5829B45D}"/>
                  </a:ext>
                </a:extLst>
              </p:cNvPr>
              <p:cNvSpPr/>
              <p:nvPr/>
            </p:nvSpPr>
            <p:spPr bwMode="auto">
              <a:xfrm>
                <a:off x="2268772" y="511738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grpSp>
    </p:spTree>
    <p:extLst>
      <p:ext uri="{BB962C8B-B14F-4D97-AF65-F5344CB8AC3E}">
        <p14:creationId xmlns:p14="http://schemas.microsoft.com/office/powerpoint/2010/main" val="42943666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7253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a:cs typeface="Segoe UI"/>
              </a:rPr>
              <a:t>Changing the behavior of an API </a:t>
            </a:r>
            <a:endParaRPr lang="en-US"/>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3" y="2347191"/>
            <a:ext cx="3987945" cy="1698927"/>
          </a:xfrm>
        </p:spPr>
        <p:txBody>
          <a:bodyPr vert="horz" wrap="square" lIns="0" tIns="0" rIns="0" bIns="0" rtlCol="0" anchor="t">
            <a:spAutoFit/>
          </a:bodyPr>
          <a:lstStyle/>
          <a:p>
            <a:pPr marL="457200" indent="-457200"/>
            <a:r>
              <a:rPr lang="en-US" sz="2400">
                <a:cs typeface="Segoe UI"/>
              </a:rPr>
              <a:t>Header validation</a:t>
            </a:r>
            <a:endParaRPr lang="en-US" sz="2400"/>
          </a:p>
          <a:p>
            <a:pPr marL="457200" indent="-457200"/>
            <a:r>
              <a:rPr lang="en-US" sz="2400">
                <a:cs typeface="Segoe UI"/>
              </a:rPr>
              <a:t>Mocking </a:t>
            </a:r>
            <a:endParaRPr lang="en-US" sz="2400"/>
          </a:p>
          <a:p>
            <a:pPr marL="457200" indent="-457200"/>
            <a:r>
              <a:rPr lang="en-US" sz="2400">
                <a:cs typeface="Segoe UI"/>
              </a:rPr>
              <a:t>Rate limiting</a:t>
            </a:r>
            <a:endParaRPr lang="en-US" sz="2400"/>
          </a:p>
          <a:p>
            <a:pPr marL="457200" indent="-457200"/>
            <a:r>
              <a:rPr lang="en-US" sz="2400">
                <a:cs typeface="Segoe UI"/>
              </a:rPr>
              <a:t>Monetizing websites</a:t>
            </a:r>
            <a:endParaRPr lang="en-US" sz="2400"/>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00956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There is a </a:t>
            </a:r>
            <a:r>
              <a:rPr lang="en-US">
                <a:hlinkClick r:id="rId3"/>
              </a:rPr>
              <a:t>policy</a:t>
            </a:r>
            <a:r>
              <a:rPr lang="en-US"/>
              <a:t> for that</a:t>
            </a:r>
          </a:p>
        </p:txBody>
      </p:sp>
      <p:sp>
        <p:nvSpPr>
          <p:cNvPr id="3" name="Text Placeholder 2"/>
          <p:cNvSpPr>
            <a:spLocks noGrp="1"/>
          </p:cNvSpPr>
          <p:nvPr>
            <p:ph type="body" sz="quarter" idx="10"/>
          </p:nvPr>
        </p:nvSpPr>
        <p:spPr>
          <a:xfrm>
            <a:off x="586390" y="1434370"/>
            <a:ext cx="11018520" cy="4765279"/>
          </a:xfrm>
        </p:spPr>
        <p:txBody>
          <a:bodyPr/>
          <a:lstStyle/>
          <a:p>
            <a:pPr>
              <a:lnSpc>
                <a:spcPct val="150000"/>
              </a:lnSpc>
            </a:pPr>
            <a:r>
              <a:rPr lang="en-US" sz="2800" dirty="0"/>
              <a:t>Encapsulate common API management functions</a:t>
            </a:r>
          </a:p>
          <a:p>
            <a:pPr lvl="1">
              <a:lnSpc>
                <a:spcPct val="150000"/>
              </a:lnSpc>
            </a:pPr>
            <a:r>
              <a:rPr lang="en-US" sz="2000" dirty="0"/>
              <a:t>Access control, Protection, Transformation, Caching, </a:t>
            </a:r>
            <a:r>
              <a:rPr lang="mr-IN" sz="2000" dirty="0"/>
              <a:t>…</a:t>
            </a:r>
            <a:endParaRPr lang="en-US" sz="2000" dirty="0"/>
          </a:p>
          <a:p>
            <a:pPr>
              <a:lnSpc>
                <a:spcPct val="150000"/>
              </a:lnSpc>
            </a:pPr>
            <a:r>
              <a:rPr lang="en-US" sz="2800" dirty="0"/>
              <a:t>Mutate request context or change API behavior</a:t>
            </a:r>
          </a:p>
          <a:p>
            <a:pPr>
              <a:lnSpc>
                <a:spcPct val="150000"/>
              </a:lnSpc>
            </a:pPr>
            <a:r>
              <a:rPr lang="en-US" sz="2800" dirty="0"/>
              <a:t>Set in the inbound and outbound directions</a:t>
            </a:r>
          </a:p>
          <a:p>
            <a:pPr>
              <a:lnSpc>
                <a:spcPct val="150000"/>
              </a:lnSpc>
            </a:pPr>
            <a:r>
              <a:rPr lang="en-US" sz="2800" dirty="0"/>
              <a:t>Can be triggered on error</a:t>
            </a:r>
          </a:p>
          <a:p>
            <a:pPr>
              <a:lnSpc>
                <a:spcPct val="150000"/>
              </a:lnSpc>
            </a:pPr>
            <a:r>
              <a:rPr lang="en-US" sz="2800" dirty="0"/>
              <a:t>Applied at a variety of scopes</a:t>
            </a:r>
          </a:p>
          <a:p>
            <a:pPr>
              <a:lnSpc>
                <a:spcPct val="150000"/>
              </a:lnSpc>
            </a:pPr>
            <a:endParaRPr lang="en-US" sz="2800" dirty="0"/>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69240" y="741596"/>
            <a:ext cx="5735320" cy="2031325"/>
          </a:xfrm>
        </p:spPr>
        <p:txBody>
          <a:bodyPr/>
          <a:lstStyle/>
          <a:p>
            <a:r>
              <a:rPr lang="en-US" sz="2000"/>
              <a:t>C# “snippets” used with policies</a:t>
            </a:r>
          </a:p>
          <a:p>
            <a:r>
              <a:rPr lang="en-US" sz="2000"/>
              <a:t>Read-only access to the request context</a:t>
            </a:r>
          </a:p>
          <a:p>
            <a:r>
              <a:rPr lang="en-US" sz="2000"/>
              <a:t>Can use whitelisted .NET types</a:t>
            </a:r>
          </a:p>
          <a:p>
            <a:r>
              <a:rPr lang="en-US" sz="2000"/>
              <a:t>Dynamically configure and conditionally execute policies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2185214"/>
          </a:xfrm>
        </p:spPr>
        <p:txBody>
          <a:bodyPr/>
          <a:lstStyle/>
          <a:p>
            <a:pPr lvl="0">
              <a:buClr>
                <a:srgbClr val="353535"/>
              </a:buClr>
            </a:pPr>
            <a:r>
              <a:rPr lang="en-US" sz="2000" dirty="0">
                <a:gradFill>
                  <a:gsLst>
                    <a:gs pos="1250">
                      <a:srgbClr val="353535"/>
                    </a:gs>
                    <a:gs pos="100000">
                      <a:srgbClr val="353535"/>
                    </a:gs>
                  </a:gsLst>
                  <a:lin ang="5400000" scaled="0"/>
                </a:gradFill>
              </a:rPr>
              <a:t>Shared across APIM instance</a:t>
            </a:r>
          </a:p>
          <a:p>
            <a:pPr lvl="0">
              <a:buClr>
                <a:srgbClr val="353535"/>
              </a:buClr>
            </a:pPr>
            <a:r>
              <a:rPr lang="en-US" sz="2000" dirty="0">
                <a:gradFill>
                  <a:gsLst>
                    <a:gs pos="1250">
                      <a:srgbClr val="353535"/>
                    </a:gs>
                    <a:gs pos="100000">
                      <a:srgbClr val="353535"/>
                    </a:gs>
                  </a:gsLst>
                  <a:lin ang="5400000" scaled="0"/>
                </a:gradFill>
              </a:rPr>
              <a:t>Keep secrets and “magic” strings out of policies</a:t>
            </a:r>
          </a:p>
          <a:p>
            <a:pPr lvl="0">
              <a:buClr>
                <a:srgbClr val="353535"/>
              </a:buClr>
            </a:pPr>
            <a:r>
              <a:rPr lang="en-US" sz="2000" dirty="0">
                <a:gradFill>
                  <a:gsLst>
                    <a:gs pos="1250">
                      <a:srgbClr val="353535"/>
                    </a:gs>
                    <a:gs pos="100000">
                      <a:srgbClr val="353535"/>
                    </a:gs>
                  </a:gsLst>
                  <a:lin ang="5400000" scaled="0"/>
                </a:gradFill>
              </a:rPr>
              <a:t>Add semantics, if named well</a:t>
            </a:r>
          </a:p>
          <a:p>
            <a:pPr lvl="0">
              <a:buClr>
                <a:srgbClr val="353535"/>
              </a:buClr>
            </a:pPr>
            <a:r>
              <a:rPr lang="en-US" sz="2000" dirty="0">
                <a:gradFill>
                  <a:gsLst>
                    <a:gs pos="1250">
                      <a:srgbClr val="353535"/>
                    </a:gs>
                    <a:gs pos="100000">
                      <a:srgbClr val="353535"/>
                    </a:gs>
                  </a:gsLst>
                  <a:lin ang="5400000" scaled="0"/>
                </a:gradFill>
              </a:rPr>
              <a:t>Enable a single point of change</a:t>
            </a:r>
          </a:p>
          <a:p>
            <a:pPr lvl="0">
              <a:buClr>
                <a:srgbClr val="353535"/>
              </a:buClr>
            </a:pPr>
            <a:r>
              <a:rPr lang="en-US" sz="20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3726213"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i="0" u="none" strike="noStrike" kern="1200" cap="none" spc="0" normalizeH="0" baseline="0" noProof="0">
                <a:ln>
                  <a:noFill/>
                </a:ln>
                <a:gradFill>
                  <a:gsLst>
                    <a:gs pos="2917">
                      <a:srgbClr val="353535"/>
                    </a:gs>
                    <a:gs pos="30000">
                      <a:srgbClr val="353535"/>
                    </a:gs>
                  </a:gsLst>
                  <a:lin ang="5400000" scaled="0"/>
                </a:gradFill>
                <a:effectLst/>
                <a:uLnTx/>
                <a:uFillTx/>
                <a:latin typeface="+mj-lt"/>
                <a:ea typeface="+mn-ea"/>
                <a:cs typeface="+mn-cs"/>
              </a:rPr>
              <a:t>Policy expressions</a:t>
            </a:r>
          </a:p>
        </p:txBody>
      </p:sp>
      <p:sp>
        <p:nvSpPr>
          <p:cNvPr id="15" name="TextBox 14">
            <a:extLst>
              <a:ext uri="{FF2B5EF4-FFF2-40B4-BE49-F238E27FC236}">
                <a16:creationId xmlns:a16="http://schemas.microsoft.com/office/drawing/2014/main" id="{787B6DFF-C4A1-054C-8407-7985C8B5FA45}"/>
              </a:ext>
            </a:extLst>
          </p:cNvPr>
          <p:cNvSpPr txBox="1"/>
          <p:nvPr/>
        </p:nvSpPr>
        <p:spPr>
          <a:xfrm>
            <a:off x="6044752" y="38909"/>
            <a:ext cx="2996269"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mj-lt"/>
                <a:ea typeface="+mn-ea"/>
                <a:cs typeface="+mn-cs"/>
              </a:rPr>
              <a:t>Named values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choose</a:t>
            </a:r>
            <a:r>
              <a:rPr lang="en-US" sz="2000">
                <a:latin typeface="Consolas"/>
              </a:rPr>
              <a:t>&gt;</a:t>
            </a:r>
            <a:endParaRPr lang="en-US"/>
          </a:p>
          <a:p>
            <a:r>
              <a:rPr lang="en-US" sz="2000">
                <a:latin typeface="Consolas"/>
              </a:rPr>
              <a:t>    &lt;</a:t>
            </a:r>
            <a:r>
              <a:rPr lang="en-US" sz="2000">
                <a:solidFill>
                  <a:srgbClr val="00B0F0"/>
                </a:solidFill>
                <a:latin typeface="Consolas"/>
              </a:rPr>
              <a:t>when </a:t>
            </a:r>
            <a:r>
              <a:rPr lang="en-US" sz="2000">
                <a:solidFill>
                  <a:schemeClr val="accent2">
                    <a:lumMod val="40000"/>
                    <a:lumOff val="60000"/>
                  </a:schemeClr>
                </a:solidFill>
                <a:latin typeface="Consolas"/>
              </a:rPr>
              <a:t>condition</a:t>
            </a:r>
            <a:r>
              <a:rPr lang="en-US" sz="2000">
                <a:latin typeface="Consolas"/>
              </a:rPr>
              <a:t>="</a:t>
            </a:r>
            <a:r>
              <a:rPr lang="en-US" sz="2000">
                <a:solidFill>
                  <a:schemeClr val="accent5">
                    <a:lumMod val="40000"/>
                    <a:lumOff val="60000"/>
                  </a:schemeClr>
                </a:solidFill>
                <a:latin typeface="Consolas"/>
              </a:rPr>
              <a:t>@({{${isServiceDown}}})</a:t>
            </a:r>
            <a:r>
              <a:rPr lang="en-US" sz="2000">
                <a:latin typeface="Consolas"/>
              </a:rPr>
              <a:t>"&gt;</a:t>
            </a:r>
            <a:endParaRPr lang="en-US"/>
          </a:p>
          <a:p>
            <a:r>
              <a:rPr lang="en-US" sz="2000">
                <a:latin typeface="Consolas"/>
              </a:rPr>
              <a:t>        &lt;</a:t>
            </a:r>
            <a:r>
              <a:rPr lang="en-US" sz="2000">
                <a:solidFill>
                  <a:srgbClr val="00B0F0"/>
                </a:solidFill>
                <a:latin typeface="Consolas"/>
              </a:rPr>
              <a:t>return-response</a:t>
            </a:r>
            <a:r>
              <a:rPr lang="en-US" sz="2000">
                <a:latin typeface="Consolas"/>
              </a:rPr>
              <a:t>&gt;</a:t>
            </a:r>
            <a:endParaRPr lang="en-US"/>
          </a:p>
          <a:p>
            <a:r>
              <a:rPr lang="en-US" sz="2000">
                <a:latin typeface="Consolas"/>
              </a:rPr>
              <a:t>            &lt;</a:t>
            </a:r>
            <a:r>
              <a:rPr lang="en-US" sz="2000">
                <a:solidFill>
                  <a:srgbClr val="00B0F0"/>
                </a:solidFill>
                <a:latin typeface="Consolas"/>
              </a:rPr>
              <a:t>set-status</a:t>
            </a:r>
            <a:r>
              <a:rPr lang="en-US" sz="2000">
                <a:latin typeface="Consolas"/>
              </a:rPr>
              <a:t> </a:t>
            </a:r>
            <a:r>
              <a:rPr lang="en-US" sz="2000">
                <a:solidFill>
                  <a:schemeClr val="accent2">
                    <a:lumMod val="40000"/>
                    <a:lumOff val="60000"/>
                  </a:schemeClr>
                </a:solidFill>
                <a:latin typeface="Consolas"/>
              </a:rPr>
              <a:t>code</a:t>
            </a:r>
            <a:r>
              <a:rPr lang="en-US" sz="2000">
                <a:latin typeface="Consolas"/>
              </a:rPr>
              <a:t>="</a:t>
            </a:r>
            <a:r>
              <a:rPr lang="en-US" sz="2000">
                <a:solidFill>
                  <a:schemeClr val="accent5">
                    <a:lumMod val="40000"/>
                    <a:lumOff val="60000"/>
                  </a:schemeClr>
                </a:solidFill>
                <a:latin typeface="Consolas"/>
              </a:rPr>
              <a:t>400</a:t>
            </a:r>
            <a:r>
              <a:rPr lang="en-US" sz="2000">
                <a:latin typeface="Consolas"/>
              </a:rPr>
              <a:t>" </a:t>
            </a:r>
            <a:r>
              <a:rPr lang="en-US" sz="2000">
                <a:solidFill>
                  <a:schemeClr val="accent2">
                    <a:lumMod val="40000"/>
                    <a:lumOff val="60000"/>
                  </a:schemeClr>
                </a:solidFill>
                <a:latin typeface="Consolas"/>
              </a:rPr>
              <a:t>reason</a:t>
            </a:r>
            <a:r>
              <a:rPr lang="en-US" sz="2000">
                <a:latin typeface="Consolas"/>
              </a:rPr>
              <a:t>="</a:t>
            </a:r>
            <a:r>
              <a:rPr lang="en-US" sz="2000">
                <a:solidFill>
                  <a:schemeClr val="accent5">
                    <a:lumMod val="40000"/>
                    <a:lumOff val="60000"/>
                  </a:schemeClr>
                </a:solidFill>
                <a:latin typeface="Consolas"/>
              </a:rPr>
              <a:t>Bad Request</a:t>
            </a:r>
            <a:r>
              <a:rPr lang="en-US" sz="2000">
                <a:latin typeface="Consolas"/>
              </a:rPr>
              <a:t>" /&gt;</a:t>
            </a:r>
            <a:endParaRPr lang="en-US"/>
          </a:p>
          <a:p>
            <a:r>
              <a:rPr lang="en-US" sz="2000">
                <a:latin typeface="Consolas"/>
              </a:rPr>
              <a:t>            &lt;</a:t>
            </a:r>
            <a:r>
              <a:rPr lang="en-US" sz="2000">
                <a:solidFill>
                  <a:srgbClr val="00B0F0"/>
                </a:solidFill>
                <a:latin typeface="Consolas"/>
              </a:rPr>
              <a:t>set-header</a:t>
            </a:r>
            <a:r>
              <a:rPr lang="en-US" sz="2000">
                <a:latin typeface="Consolas"/>
              </a:rPr>
              <a:t> </a:t>
            </a:r>
            <a:r>
              <a:rPr lang="en-US" sz="2000">
                <a:solidFill>
                  <a:schemeClr val="accent2">
                    <a:lumMod val="40000"/>
                    <a:lumOff val="60000"/>
                  </a:schemeClr>
                </a:solidFill>
                <a:latin typeface="Consolas"/>
              </a:rPr>
              <a:t>name</a:t>
            </a:r>
            <a:r>
              <a:rPr lang="en-US" sz="2000">
                <a:latin typeface="Consolas"/>
              </a:rPr>
              <a:t>="</a:t>
            </a:r>
            <a:r>
              <a:rPr lang="en-US" sz="2000">
                <a:solidFill>
                  <a:schemeClr val="accent5">
                    <a:lumMod val="40000"/>
                    <a:lumOff val="60000"/>
                  </a:schemeClr>
                </a:solidFill>
                <a:latin typeface="Consolas"/>
              </a:rPr>
              <a:t>Content-Type</a:t>
            </a:r>
            <a:r>
              <a:rPr lang="en-US" sz="2000">
                <a:latin typeface="Consolas"/>
              </a:rPr>
              <a:t>" </a:t>
            </a:r>
            <a:r>
              <a:rPr lang="en-US" sz="2000">
                <a:solidFill>
                  <a:schemeClr val="accent2">
                    <a:lumMod val="40000"/>
                    <a:lumOff val="60000"/>
                  </a:schemeClr>
                </a:solidFill>
                <a:latin typeface="Consolas"/>
              </a:rPr>
              <a:t>exists-action</a:t>
            </a:r>
            <a:r>
              <a:rPr lang="en-US" sz="2000">
                <a:latin typeface="Consolas"/>
              </a:rPr>
              <a:t>="</a:t>
            </a:r>
            <a:r>
              <a:rPr lang="en-US" sz="2000">
                <a:solidFill>
                  <a:schemeClr val="accent5">
                    <a:lumMod val="40000"/>
                    <a:lumOff val="60000"/>
                  </a:schemeClr>
                </a:solidFill>
                <a:latin typeface="Consolas"/>
              </a:rPr>
              <a:t>override</a:t>
            </a:r>
            <a:r>
              <a:rPr lang="en-US" sz="2000">
                <a:latin typeface="Consolas"/>
              </a:rPr>
              <a:t>"&gt;</a:t>
            </a:r>
            <a:endParaRPr lang="en-US"/>
          </a:p>
          <a:p>
            <a:r>
              <a:rPr lang="en-US" sz="2000">
                <a:latin typeface="Consolas"/>
              </a:rPr>
              <a:t>                &lt;</a:t>
            </a:r>
            <a:r>
              <a:rPr lang="en-US" sz="2000">
                <a:solidFill>
                  <a:srgbClr val="00B0F0"/>
                </a:solidFill>
                <a:latin typeface="Consolas"/>
              </a:rPr>
              <a:t>value</a:t>
            </a:r>
            <a:r>
              <a:rPr lang="en-US" sz="2000">
                <a:latin typeface="Consolas"/>
              </a:rPr>
              <a:t>&gt;application/json;charset=UTF-8&lt;/</a:t>
            </a:r>
            <a:r>
              <a:rPr lang="en-US" sz="2000">
                <a:solidFill>
                  <a:srgbClr val="00B0F0"/>
                </a:solidFill>
                <a:latin typeface="Consolas"/>
              </a:rPr>
              <a:t>value</a:t>
            </a:r>
            <a:r>
              <a:rPr lang="en-US" sz="2000">
                <a:latin typeface="Consolas"/>
              </a:rPr>
              <a:t>&gt;</a:t>
            </a:r>
            <a:endParaRPr lang="en-US"/>
          </a:p>
          <a:p>
            <a:r>
              <a:rPr lang="en-US" sz="2000">
                <a:latin typeface="Consolas"/>
              </a:rPr>
              <a:t>            &lt;/</a:t>
            </a:r>
            <a:r>
              <a:rPr lang="en-US" sz="2000">
                <a:solidFill>
                  <a:srgbClr val="00B0F0"/>
                </a:solidFill>
                <a:latin typeface="Consolas"/>
              </a:rPr>
              <a:t>set-header</a:t>
            </a:r>
            <a:r>
              <a:rPr lang="en-US" sz="2000">
                <a:latin typeface="Consolas"/>
              </a:rPr>
              <a:t>&gt;</a:t>
            </a:r>
            <a:endParaRPr lang="en-US"/>
          </a:p>
          <a:p>
            <a:r>
              <a:rPr lang="en-US" sz="2000">
                <a:latin typeface="Consolas"/>
              </a:rPr>
              <a:t>            &lt;</a:t>
            </a:r>
            <a:r>
              <a:rPr lang="en-US" sz="2000">
                <a:solidFill>
                  <a:srgbClr val="00B0F0"/>
                </a:solidFill>
                <a:latin typeface="Consolas"/>
              </a:rPr>
              <a:t>set-body</a:t>
            </a:r>
            <a:r>
              <a:rPr lang="en-US" sz="2000">
                <a:latin typeface="Consolas"/>
              </a:rPr>
              <a:t>&gt;{"kind": "unsupported"}&lt;/</a:t>
            </a:r>
            <a:r>
              <a:rPr lang="en-US" sz="2000">
                <a:solidFill>
                  <a:srgbClr val="00B0F0"/>
                </a:solidFill>
                <a:latin typeface="Consolas"/>
              </a:rPr>
              <a:t>set-body</a:t>
            </a:r>
            <a:r>
              <a:rPr lang="en-US" sz="2000">
                <a:latin typeface="Consolas"/>
              </a:rPr>
              <a:t>&gt;</a:t>
            </a:r>
            <a:endParaRPr lang="en-US"/>
          </a:p>
          <a:p>
            <a:r>
              <a:rPr lang="en-US" sz="2000">
                <a:latin typeface="Consolas"/>
              </a:rPr>
              <a:t>        &lt;/</a:t>
            </a:r>
            <a:r>
              <a:rPr lang="en-US" sz="2000">
                <a:solidFill>
                  <a:srgbClr val="00B0F0"/>
                </a:solidFill>
                <a:latin typeface="Consolas"/>
              </a:rPr>
              <a:t>return-response</a:t>
            </a:r>
            <a:r>
              <a:rPr lang="en-US" sz="2000">
                <a:latin typeface="Consolas"/>
              </a:rPr>
              <a:t>&gt;</a:t>
            </a:r>
            <a:endParaRPr lang="en-US"/>
          </a:p>
          <a:p>
            <a:r>
              <a:rPr lang="en-US" sz="2000">
                <a:latin typeface="Consolas"/>
              </a:rPr>
              <a:t>    &lt;/</a:t>
            </a:r>
            <a:r>
              <a:rPr lang="en-US" sz="2000">
                <a:solidFill>
                  <a:srgbClr val="00B0F0"/>
                </a:solidFill>
                <a:latin typeface="Consolas"/>
              </a:rPr>
              <a:t>when</a:t>
            </a:r>
            <a:r>
              <a:rPr lang="en-US" sz="2000">
                <a:latin typeface="Consolas"/>
              </a:rPr>
              <a:t>&gt;</a:t>
            </a:r>
            <a:endParaRPr lang="en-US"/>
          </a:p>
          <a:p>
            <a:r>
              <a:rPr lang="en-US" sz="2000">
                <a:latin typeface="Consolas"/>
              </a:rPr>
              <a:t>&lt;/</a:t>
            </a:r>
            <a:r>
              <a:rPr lang="en-US" sz="2000">
                <a:solidFill>
                  <a:srgbClr val="00B0F0"/>
                </a:solidFill>
                <a:latin typeface="Consolas"/>
              </a:rPr>
              <a:t>choose</a:t>
            </a:r>
            <a:r>
              <a:rPr lang="en-US" sz="2000">
                <a:latin typeface="Consolas"/>
              </a:rPr>
              <a:t>&gt;</a:t>
            </a:r>
            <a:endParaRPr lang="en-US"/>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3176" y="1231915"/>
            <a:ext cx="11557834" cy="5109091"/>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tal </a:t>
            </a:r>
            <a:r>
              <a:rPr lang="en-US" sz="2000">
                <a:solidFill>
                  <a:schemeClr val="accent2">
                    <a:lumMod val="40000"/>
                    <a:lumOff val="60000"/>
                  </a:schemeClr>
                </a:solidFill>
                <a:latin typeface="Consolas"/>
              </a:rPr>
              <a:t>metal:use-macro</a:t>
            </a:r>
            <a:r>
              <a:rPr lang="en-US" sz="2000">
                <a:latin typeface="Consolas"/>
              </a:rPr>
              <a:t>='</a:t>
            </a:r>
            <a:r>
              <a:rPr lang="en-US" sz="2000">
                <a:solidFill>
                  <a:schemeClr val="accent5">
                    <a:lumMod val="40000"/>
                    <a:lumOff val="60000"/>
                  </a:schemeClr>
                </a:solidFill>
                <a:latin typeface="Consolas"/>
              </a:rPr>
              <a:t>load:_mock.policy.xml</a:t>
            </a:r>
            <a:r>
              <a:rPr lang="en-US" sz="2000">
                <a:latin typeface="Consolas"/>
              </a:rPr>
              <a:t>' </a:t>
            </a:r>
            <a:endParaRPr lang="en-US" sz="2000">
              <a:solidFill>
                <a:srgbClr val="FFFFFF"/>
              </a:solidFill>
              <a:latin typeface="Consolas"/>
            </a:endParaRPr>
          </a:p>
          <a:p>
            <a:r>
              <a:rPr lang="en-US" sz="2000">
                <a:solidFill>
                  <a:schemeClr val="accent2">
                    <a:lumMod val="40000"/>
                    <a:lumOff val="60000"/>
                  </a:schemeClr>
                </a:solidFill>
                <a:latin typeface="Consolas"/>
              </a:rPr>
              <a:t>             tal:define</a:t>
            </a:r>
            <a:r>
              <a:rPr lang="en-US" sz="2000">
                <a:latin typeface="Consolas"/>
              </a:rPr>
              <a:t>="</a:t>
            </a:r>
            <a:r>
              <a:rPr lang="en-US" sz="2000">
                <a:solidFill>
                  <a:schemeClr val="accent5">
                    <a:lumMod val="40000"/>
                    <a:lumOff val="60000"/>
                  </a:schemeClr>
                </a:solidFill>
                <a:latin typeface="Consolas"/>
              </a:rPr>
              <a:t>isServiceDown 'isPaymentsDown'</a:t>
            </a:r>
            <a:r>
              <a:rPr lang="en-US" sz="2000">
                <a:latin typeface="Consolas"/>
              </a:rPr>
              <a:t>" /&gt;</a:t>
            </a:r>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p:txBody>
      </p:sp>
      <p:sp>
        <p:nvSpPr>
          <p:cNvPr id="2" name="Title 1">
            <a:extLst>
              <a:ext uri="{FF2B5EF4-FFF2-40B4-BE49-F238E27FC236}">
                <a16:creationId xmlns:a16="http://schemas.microsoft.com/office/drawing/2014/main" id="{6EB1E2F1-C61B-47DB-B478-A121C1B50B6F}"/>
              </a:ext>
            </a:extLst>
          </p:cNvPr>
          <p:cNvSpPr>
            <a:spLocks noGrp="1"/>
          </p:cNvSpPr>
          <p:nvPr>
            <p:ph type="title"/>
          </p:nvPr>
        </p:nvSpPr>
        <p:spPr>
          <a:xfrm>
            <a:off x="588263" y="457200"/>
            <a:ext cx="11018520" cy="553998"/>
          </a:xfrm>
        </p:spPr>
        <p:txBody>
          <a:bodyPr/>
          <a:lstStyle/>
          <a:p>
            <a:r>
              <a:rPr lang="en-US">
                <a:cs typeface="Segoe UI"/>
              </a:rPr>
              <a:t>API Policy template</a:t>
            </a:r>
            <a:endParaRPr lang="en-US"/>
          </a:p>
        </p:txBody>
      </p:sp>
    </p:spTree>
    <p:extLst>
      <p:ext uri="{BB962C8B-B14F-4D97-AF65-F5344CB8AC3E}">
        <p14:creationId xmlns:p14="http://schemas.microsoft.com/office/powerpoint/2010/main" val="28369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To learn more about API Management</a:t>
            </a:r>
          </a:p>
        </p:txBody>
      </p:sp>
      <p:graphicFrame>
        <p:nvGraphicFramePr>
          <p:cNvPr id="7" name="Table 6">
            <a:extLst>
              <a:ext uri="{FF2B5EF4-FFF2-40B4-BE49-F238E27FC236}">
                <a16:creationId xmlns:a16="http://schemas.microsoft.com/office/drawing/2014/main" id="{D998C2E0-B0EA-184B-A176-73D164D457D8}"/>
              </a:ext>
            </a:extLst>
          </p:cNvPr>
          <p:cNvGraphicFramePr>
            <a:graphicFrameLocks noGrp="1"/>
          </p:cNvGraphicFramePr>
          <p:nvPr>
            <p:extLst>
              <p:ext uri="{D42A27DB-BD31-4B8C-83A1-F6EECF244321}">
                <p14:modId xmlns:p14="http://schemas.microsoft.com/office/powerpoint/2010/main" val="1502150624"/>
              </p:ext>
            </p:extLst>
          </p:nvPr>
        </p:nvGraphicFramePr>
        <p:xfrm>
          <a:off x="586390" y="1421727"/>
          <a:ext cx="11235496" cy="2194560"/>
        </p:xfrm>
        <a:graphic>
          <a:graphicData uri="http://schemas.openxmlformats.org/drawingml/2006/table">
            <a:tbl>
              <a:tblPr>
                <a:tableStyleId>{2D5ABB26-0587-4C30-8999-92F81FD0307C}</a:tableStyleId>
              </a:tblPr>
              <a:tblGrid>
                <a:gridCol w="6297476">
                  <a:extLst>
                    <a:ext uri="{9D8B030D-6E8A-4147-A177-3AD203B41FA5}">
                      <a16:colId xmlns:a16="http://schemas.microsoft.com/office/drawing/2014/main" val="129611215"/>
                    </a:ext>
                  </a:extLst>
                </a:gridCol>
                <a:gridCol w="4938020">
                  <a:extLst>
                    <a:ext uri="{9D8B030D-6E8A-4147-A177-3AD203B41FA5}">
                      <a16:colId xmlns:a16="http://schemas.microsoft.com/office/drawing/2014/main" val="3879430896"/>
                    </a:ext>
                  </a:extLst>
                </a:gridCol>
              </a:tblGrid>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rPr>
                        <a:t>Tutorials, documentation, and references</a:t>
                      </a:r>
                    </a:p>
                  </a:txBody>
                  <a:tcPr marL="0" marT="91440" marB="91440">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3">
                            <a:extLst>
                              <a:ext uri="{A12FA001-AC4F-418D-AE19-62706E023703}">
                                <ahyp:hlinkClr xmlns:ahyp="http://schemas.microsoft.com/office/drawing/2018/hyperlinkcolor" val="tx"/>
                              </a:ext>
                            </a:extLst>
                          </a:hlinkClick>
                        </a:rPr>
                        <a:t>http://aka.ms/apim</a:t>
                      </a:r>
                      <a:r>
                        <a:rPr lang="en-US" sz="2400" b="1">
                          <a:solidFill>
                            <a:schemeClr val="tx1"/>
                          </a:solidFill>
                          <a:hlinkClick r:id="rId3">
                            <a:extLst>
                              <a:ext uri="{A12FA001-AC4F-418D-AE19-62706E023703}">
                                <ahyp:hlinkClr xmlns:ahyp="http://schemas.microsoft.com/office/drawing/2018/hyperlinkcolor" val="tx"/>
                              </a:ext>
                            </a:extLst>
                          </a:hlinkClick>
                        </a:rPr>
                        <a:t>docs</a:t>
                      </a:r>
                      <a:endParaRPr lang="en-US" sz="2400" b="1">
                        <a:solidFill>
                          <a:schemeClr val="tx1"/>
                        </a:solidFill>
                      </a:endParaRPr>
                    </a:p>
                  </a:txBody>
                  <a:tcPr marL="0" marT="91440" marB="91440">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742705"/>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Questions and discussions</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4">
                            <a:extLst>
                              <a:ext uri="{A12FA001-AC4F-418D-AE19-62706E023703}">
                                <ahyp:hlinkClr xmlns:ahyp="http://schemas.microsoft.com/office/drawing/2018/hyperlinkcolor" val="tx"/>
                              </a:ext>
                            </a:extLst>
                          </a:hlinkClick>
                        </a:rPr>
                        <a:t>http://aka.ms/apim</a:t>
                      </a:r>
                      <a:r>
                        <a:rPr lang="en-US" sz="2400" b="1">
                          <a:solidFill>
                            <a:schemeClr val="tx1"/>
                          </a:solidFill>
                          <a:hlinkClick r:id="rId4">
                            <a:extLst>
                              <a:ext uri="{A12FA001-AC4F-418D-AE19-62706E023703}">
                                <ahyp:hlinkClr xmlns:ahyp="http://schemas.microsoft.com/office/drawing/2018/hyperlinkcolor" val="tx"/>
                              </a:ext>
                            </a:extLst>
                          </a:hlinkClick>
                        </a:rPr>
                        <a:t>so</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166956"/>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Reusable policy examples</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5">
                            <a:extLst>
                              <a:ext uri="{A12FA001-AC4F-418D-AE19-62706E023703}">
                                <ahyp:hlinkClr xmlns:ahyp="http://schemas.microsoft.com/office/drawing/2018/hyperlinkcolor" val="tx"/>
                              </a:ext>
                            </a:extLst>
                          </a:hlinkClick>
                        </a:rPr>
                        <a:t>http://aka.ms/apim</a:t>
                      </a:r>
                      <a:r>
                        <a:rPr lang="en-US" sz="2400" b="1">
                          <a:solidFill>
                            <a:schemeClr val="tx1"/>
                          </a:solidFill>
                          <a:hlinkClick r:id="rId5">
                            <a:extLst>
                              <a:ext uri="{A12FA001-AC4F-418D-AE19-62706E023703}">
                                <ahyp:hlinkClr xmlns:ahyp="http://schemas.microsoft.com/office/drawing/2018/hyperlinkcolor" val="tx"/>
                              </a:ext>
                            </a:extLst>
                          </a:hlinkClick>
                        </a:rPr>
                        <a:t>policyexamples</a:t>
                      </a:r>
                      <a:endParaRPr lang="en-US" sz="2400" b="1">
                        <a:solidFill>
                          <a:schemeClr val="tx1"/>
                        </a:solidFill>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036334"/>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DevOps guidance and tools</a:t>
                      </a: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hlinkClick r:id="rId6">
                            <a:extLst>
                              <a:ext uri="{A12FA001-AC4F-418D-AE19-62706E023703}">
                                <ahyp:hlinkClr xmlns:ahyp="http://schemas.microsoft.com/office/drawing/2018/hyperlinkcolor" val="tx"/>
                              </a:ext>
                            </a:extLst>
                          </a:hlinkClick>
                        </a:rPr>
                        <a:t>http://aka.ms/apim</a:t>
                      </a:r>
                      <a:r>
                        <a:rPr lang="en-US" sz="2400" b="1" dirty="0">
                          <a:solidFill>
                            <a:schemeClr val="tx1"/>
                          </a:solidFill>
                          <a:hlinkClick r:id="rId6">
                            <a:extLst>
                              <a:ext uri="{A12FA001-AC4F-418D-AE19-62706E023703}">
                                <ahyp:hlinkClr xmlns:ahyp="http://schemas.microsoft.com/office/drawing/2018/hyperlinkcolor" val="tx"/>
                              </a:ext>
                            </a:extLst>
                          </a:hlinkClick>
                        </a:rPr>
                        <a:t>devops</a:t>
                      </a:r>
                      <a:endParaRPr lang="en-US" sz="2400" b="1" dirty="0">
                        <a:solidFill>
                          <a:schemeClr val="tx1"/>
                        </a:solidFill>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2222186"/>
                  </a:ext>
                </a:extLst>
              </a:tr>
            </a:tbl>
          </a:graphicData>
        </a:graphic>
      </p:graphicFrame>
    </p:spTree>
    <p:extLst>
      <p:ext uri="{BB962C8B-B14F-4D97-AF65-F5344CB8AC3E}">
        <p14:creationId xmlns:p14="http://schemas.microsoft.com/office/powerpoint/2010/main" val="34298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31480</TotalTime>
  <Words>3283</Words>
  <Application>Microsoft Macintosh PowerPoint</Application>
  <PresentationFormat>Widescreen</PresentationFormat>
  <Paragraphs>542</Paragraphs>
  <Slides>41</Slides>
  <Notes>37</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Vipps is mobile payments</vt:lpstr>
      <vt:lpstr>API Gateway</vt:lpstr>
      <vt:lpstr>Essence of API Management</vt:lpstr>
      <vt:lpstr>What we can do with API Management</vt:lpstr>
      <vt:lpstr>How do we secure our APIs?</vt:lpstr>
      <vt:lpstr>Main APIM usage at Vipps</vt:lpstr>
      <vt:lpstr>Model</vt:lpstr>
      <vt:lpstr>Products and APIs</vt:lpstr>
      <vt:lpstr>CD/CD</vt:lpstr>
      <vt:lpstr>One deployment of all APIs</vt:lpstr>
      <vt:lpstr>Re-structuring APIs</vt:lpstr>
      <vt:lpstr>De-coupled API deployment</vt:lpstr>
      <vt:lpstr>API artifacts inside application repositories</vt:lpstr>
      <vt:lpstr>Deployments</vt:lpstr>
      <vt:lpstr>PowerPoint Presentation</vt:lpstr>
      <vt:lpstr>PowerPoint Presentation</vt:lpstr>
      <vt:lpstr>PowerPoint Presentation</vt:lpstr>
      <vt:lpstr>PowerPoint Presentation</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PowerPoint Presentation</vt:lpstr>
      <vt:lpstr>PowerPoint Presentation</vt:lpstr>
      <vt:lpstr>Let’s do some work ... </vt:lpstr>
      <vt:lpstr>Policies.</vt:lpstr>
      <vt:lpstr>Changing the behavior of an API </vt:lpstr>
      <vt:lpstr>There is a policy for that</vt:lpstr>
      <vt:lpstr>PowerPoint Presentation</vt:lpstr>
      <vt:lpstr>Basic API policy</vt:lpstr>
      <vt:lpstr>Mock template to include</vt:lpstr>
      <vt:lpstr>API Policy template</vt:lpstr>
      <vt:lpstr>To learn more about API Management</vt:lpstr>
      <vt:lpstr>Let’s do some work again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Vipps uses Azure</dc:title>
  <dc:creator>Sven Malvik</dc:creator>
  <cp:lastModifiedBy>Sven Malvik</cp:lastModifiedBy>
  <cp:revision>58</cp:revision>
  <cp:lastPrinted>2019-07-15T07:56:30Z</cp:lastPrinted>
  <dcterms:created xsi:type="dcterms:W3CDTF">2019-07-14T19:47:29Z</dcterms:created>
  <dcterms:modified xsi:type="dcterms:W3CDTF">2019-12-28T20:21:10Z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0x01010084588FD3D70C2045BC8EDD4E0738CFE7</vt:lpwstr>
  </property>
</Properties>
</file>